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9144000" cy="5143500" type="screen16x9"/>
  <p:notesSz cx="6858000" cy="9144000"/>
  <p:embeddedFontLst>
    <p:embeddedFont>
      <p:font typeface="Do Hyeon" panose="020B0604020202020204" charset="-127"/>
      <p:regular r:id="rId22"/>
    </p:embeddedFont>
    <p:embeddedFont>
      <p:font typeface="IBM Plex Sans KR" panose="020B0604020202020204" charset="-127"/>
      <p:regular r:id="rId23"/>
      <p:bold r:id="rId24"/>
    </p:embeddedFont>
    <p:embeddedFont>
      <p:font typeface="IBM Plex Sans KR Medium" panose="020B0604020202020204" charset="-127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B4C733-36B2-4802-B18B-DA59FD6A4E81}" v="30" dt="2023-11-25T08:01:59.598"/>
    <p1510:client id="{9A775A9F-9FEF-07F8-9580-5DFD9483B6C6}" v="282" dt="2023-11-25T08:23:53.864"/>
    <p1510:client id="{ADE6AF51-C7FF-25A3-778C-42AA462CD7DC}" v="129" dt="2023-11-25T08:23:33.210"/>
    <p1510:client id="{C5A65AC5-D196-9F88-05F4-267E09ECFFD0}" v="2" dt="2023-11-25T07:58:25.185"/>
    <p1510:client id="{DCB391E5-E741-4067-9214-072B8B9B626C}" v="623" dt="2023-11-25T08:21:24.836"/>
    <p1510:client id="{DEF82B40-3D0D-F39C-C26E-17EEC3C7F90F}" v="534" dt="2023-11-25T08:19:44.772"/>
    <p1510:client id="{F8F932C7-66D5-47AC-8B85-B1AEAB517DDA}" vWet="4" dt="2023-11-25T07:57:50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9e25aa6ba_1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89e25aa6ba_1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9ecb58102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29ecb58102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ecb5810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베스트 댓글이 사용자의 참여를 잘 이끌어 낼수 있는가?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초기 아이디어는 랜덤하게 댓글 작성 버튼을 눌렀을때, 쿠폰을 증정하는 팝업을 생각 했으나, 페이지가 도서관이라는 공공기관인 만큼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공공기관의 자본력이나 공공력을 사용하지 않는 방법을 생각해보았을때, 베스트 댓글이 사용자의 참여를 유도하는 가장 좋은 방법이라고 생각했다.</a:t>
            </a:r>
            <a:endParaRPr/>
          </a:p>
        </p:txBody>
      </p:sp>
      <p:sp>
        <p:nvSpPr>
          <p:cNvPr id="331" name="Google Shape;331;g29ecb5810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ecb581028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9ecb581028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89e25aa6ba_2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289e25aa6ba_2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9ecb58102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29ecb58102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621df0845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2621df0845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89e25aa6ba_1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289e25aa6ba_1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9e25aa6ba_1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289e25aa6ba_1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9e25aa6ba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89e25aa6ba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e9cf714e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29e9cf714e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ecb58102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29ecb58102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9ecb581028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9ecb581028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21df0845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2621df0845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ecb581028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9ecb581028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9ecb58102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29ecb58102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514700" y="454095"/>
            <a:ext cx="7652784" cy="3336803"/>
            <a:chOff x="0" y="0"/>
            <a:chExt cx="20407424" cy="8898142"/>
          </a:xfrm>
        </p:grpSpPr>
        <p:sp>
          <p:nvSpPr>
            <p:cNvPr id="130" name="Google Shape;130;p25"/>
            <p:cNvSpPr/>
            <p:nvPr/>
          </p:nvSpPr>
          <p:spPr>
            <a:xfrm>
              <a:off x="0" y="0"/>
              <a:ext cx="20407424" cy="8898142"/>
            </a:xfrm>
            <a:custGeom>
              <a:avLst/>
              <a:gdLst/>
              <a:ahLst/>
              <a:cxnLst/>
              <a:rect l="l" t="t" r="r" b="b"/>
              <a:pathLst>
                <a:path w="5177439" h="2257492" extrusionOk="0">
                  <a:moveTo>
                    <a:pt x="5052979" y="2257492"/>
                  </a:moveTo>
                  <a:lnTo>
                    <a:pt x="124460" y="2257492"/>
                  </a:lnTo>
                  <a:cubicBezTo>
                    <a:pt x="55880" y="2257492"/>
                    <a:pt x="0" y="2201612"/>
                    <a:pt x="0" y="21330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52979" y="0"/>
                  </a:lnTo>
                  <a:cubicBezTo>
                    <a:pt x="5121559" y="0"/>
                    <a:pt x="5177439" y="55880"/>
                    <a:pt x="5177439" y="124460"/>
                  </a:cubicBezTo>
                  <a:lnTo>
                    <a:pt x="5177439" y="2133032"/>
                  </a:lnTo>
                  <a:cubicBezTo>
                    <a:pt x="5177439" y="2201612"/>
                    <a:pt x="5121559" y="2257492"/>
                    <a:pt x="5052979" y="22574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5"/>
            <p:cNvSpPr/>
            <p:nvPr/>
          </p:nvSpPr>
          <p:spPr>
            <a:xfrm>
              <a:off x="510332" y="482905"/>
              <a:ext cx="347112" cy="347112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5"/>
            <p:cNvSpPr/>
            <p:nvPr/>
          </p:nvSpPr>
          <p:spPr>
            <a:xfrm>
              <a:off x="996383" y="482905"/>
              <a:ext cx="347112" cy="347112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DC2D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5"/>
            <p:cNvSpPr/>
            <p:nvPr/>
          </p:nvSpPr>
          <p:spPr>
            <a:xfrm>
              <a:off x="1482434" y="482905"/>
              <a:ext cx="347112" cy="347112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25"/>
          <p:cNvSpPr/>
          <p:nvPr/>
        </p:nvSpPr>
        <p:spPr>
          <a:xfrm>
            <a:off x="8436448" y="4280951"/>
            <a:ext cx="353379" cy="353379"/>
          </a:xfrm>
          <a:custGeom>
            <a:avLst/>
            <a:gdLst/>
            <a:ahLst/>
            <a:cxnLst/>
            <a:rect l="l" t="t" r="r" b="b"/>
            <a:pathLst>
              <a:path w="706759" h="706759" extrusionOk="0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5" name="Google Shape;135;p25"/>
          <p:cNvSpPr/>
          <p:nvPr/>
        </p:nvSpPr>
        <p:spPr>
          <a:xfrm rot="5400000">
            <a:off x="6854099" y="2181856"/>
            <a:ext cx="3518078" cy="172705"/>
          </a:xfrm>
          <a:custGeom>
            <a:avLst/>
            <a:gdLst/>
            <a:ahLst/>
            <a:cxnLst/>
            <a:rect l="l" t="t" r="r" b="b"/>
            <a:pathLst>
              <a:path w="7036156" h="345411" extrusionOk="0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36" name="Google Shape;136;p25"/>
          <p:cNvGrpSpPr/>
          <p:nvPr/>
        </p:nvGrpSpPr>
        <p:grpSpPr>
          <a:xfrm>
            <a:off x="514351" y="4053491"/>
            <a:ext cx="7653467" cy="580839"/>
            <a:chOff x="2" y="0"/>
            <a:chExt cx="20409246" cy="1548905"/>
          </a:xfrm>
        </p:grpSpPr>
        <p:sp>
          <p:nvSpPr>
            <p:cNvPr id="137" name="Google Shape;137;p25"/>
            <p:cNvSpPr/>
            <p:nvPr/>
          </p:nvSpPr>
          <p:spPr>
            <a:xfrm>
              <a:off x="2" y="0"/>
              <a:ext cx="20409246" cy="1548905"/>
            </a:xfrm>
            <a:custGeom>
              <a:avLst/>
              <a:gdLst/>
              <a:ahLst/>
              <a:cxnLst/>
              <a:rect l="l" t="t" r="r" b="b"/>
              <a:pathLst>
                <a:path w="14199360" h="1077622" extrusionOk="0">
                  <a:moveTo>
                    <a:pt x="13645640" y="1077622"/>
                  </a:moveTo>
                  <a:lnTo>
                    <a:pt x="553720" y="1077622"/>
                  </a:lnTo>
                  <a:cubicBezTo>
                    <a:pt x="247650" y="1077622"/>
                    <a:pt x="0" y="836359"/>
                    <a:pt x="0" y="539427"/>
                  </a:cubicBezTo>
                  <a:cubicBezTo>
                    <a:pt x="0" y="241257"/>
                    <a:pt x="247650" y="0"/>
                    <a:pt x="553720" y="0"/>
                  </a:cubicBezTo>
                  <a:lnTo>
                    <a:pt x="13645640" y="0"/>
                  </a:lnTo>
                  <a:cubicBezTo>
                    <a:pt x="13951710" y="0"/>
                    <a:pt x="14199360" y="241257"/>
                    <a:pt x="14199360" y="539427"/>
                  </a:cubicBezTo>
                  <a:cubicBezTo>
                    <a:pt x="14198090" y="836359"/>
                    <a:pt x="13950440" y="1077622"/>
                    <a:pt x="13645640" y="1077622"/>
                  </a:cubicBezTo>
                  <a:close/>
                </a:path>
              </a:pathLst>
            </a:custGeom>
            <a:solidFill>
              <a:srgbClr val="7DC2D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5"/>
            <p:cNvSpPr txBox="1"/>
            <p:nvPr/>
          </p:nvSpPr>
          <p:spPr>
            <a:xfrm>
              <a:off x="1550532" y="487191"/>
              <a:ext cx="177006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">
                  <a:solidFill>
                    <a:srgbClr val="152544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1971362 이준희(발표자),   1971455 이동욱, 1971325 권용우,  2171438 조해리</a:t>
              </a:r>
              <a:endParaRPr sz="1800" b="0" i="0" u="none" strike="noStrike" cap="none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25"/>
          <p:cNvSpPr txBox="1"/>
          <p:nvPr/>
        </p:nvSpPr>
        <p:spPr>
          <a:xfrm>
            <a:off x="1258397" y="1649560"/>
            <a:ext cx="6164700" cy="12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152544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함해보조(5조)</a:t>
            </a:r>
            <a:endParaRPr sz="3500">
              <a:solidFill>
                <a:srgbClr val="152544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rgbClr val="152544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“도서관 사이트 만들기”</a:t>
            </a:r>
            <a:endParaRPr sz="2600">
              <a:solidFill>
                <a:srgbClr val="152544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137160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152544"/>
                </a:solidFill>
                <a:latin typeface="Calibri"/>
                <a:ea typeface="Calibri"/>
                <a:cs typeface="Calibri"/>
                <a:sym typeface="Calibri"/>
              </a:rPr>
              <a:t>			     </a:t>
            </a:r>
            <a:r>
              <a:rPr lang="ko" sz="1800">
                <a:solidFill>
                  <a:srgbClr val="152544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        </a:t>
            </a:r>
            <a:endParaRPr>
              <a:solidFill>
                <a:srgbClr val="152544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34"/>
          <p:cNvGrpSpPr/>
          <p:nvPr/>
        </p:nvGrpSpPr>
        <p:grpSpPr>
          <a:xfrm>
            <a:off x="192573" y="728313"/>
            <a:ext cx="5358638" cy="3925805"/>
            <a:chOff x="-256898" y="910171"/>
            <a:chExt cx="1970088" cy="2317750"/>
          </a:xfrm>
        </p:grpSpPr>
        <p:sp>
          <p:nvSpPr>
            <p:cNvPr id="319" name="Google Shape;319;p34"/>
            <p:cNvSpPr/>
            <p:nvPr/>
          </p:nvSpPr>
          <p:spPr>
            <a:xfrm>
              <a:off x="1617185" y="1081676"/>
              <a:ext cx="86220" cy="2142065"/>
            </a:xfrm>
            <a:custGeom>
              <a:avLst/>
              <a:gdLst/>
              <a:ahLst/>
              <a:cxnLst/>
              <a:rect l="l" t="t" r="r" b="b"/>
              <a:pathLst>
                <a:path w="236220" h="5868670" extrusionOk="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-248138" y="914331"/>
              <a:ext cx="1961280" cy="1549648"/>
            </a:xfrm>
            <a:custGeom>
              <a:avLst/>
              <a:gdLst/>
              <a:ahLst/>
              <a:cxnLst/>
              <a:rect l="l" t="t" r="r" b="b"/>
              <a:pathLst>
                <a:path w="5373370" h="4245610" extrusionOk="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-176462" y="968418"/>
              <a:ext cx="237801" cy="59334"/>
            </a:xfrm>
            <a:custGeom>
              <a:avLst/>
              <a:gdLst/>
              <a:ahLst/>
              <a:cxnLst/>
              <a:rect l="l" t="t" r="r" b="b"/>
              <a:pathLst>
                <a:path w="651510" h="162560" extrusionOk="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-256899" y="910171"/>
              <a:ext cx="1970088" cy="2317750"/>
            </a:xfrm>
            <a:custGeom>
              <a:avLst/>
              <a:gdLst/>
              <a:ahLst/>
              <a:cxnLst/>
              <a:rect l="l" t="t" r="r" b="b"/>
              <a:pathLst>
                <a:path w="5397500" h="6350000" extrusionOk="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34"/>
          <p:cNvSpPr txBox="1"/>
          <p:nvPr/>
        </p:nvSpPr>
        <p:spPr>
          <a:xfrm>
            <a:off x="192575" y="228825"/>
            <a:ext cx="42261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2.</a:t>
            </a:r>
            <a:r>
              <a:rPr lang="ko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ko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주제 페이지</a:t>
            </a: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구현 과정 및 결과(이동욱)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150" y="1084575"/>
            <a:ext cx="3554425" cy="17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938" y="2919900"/>
            <a:ext cx="3638851" cy="14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4"/>
          <p:cNvSpPr txBox="1"/>
          <p:nvPr/>
        </p:nvSpPr>
        <p:spPr>
          <a:xfrm>
            <a:off x="967150" y="1886025"/>
            <a:ext cx="352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4"/>
          <p:cNvSpPr/>
          <p:nvPr/>
        </p:nvSpPr>
        <p:spPr>
          <a:xfrm>
            <a:off x="5761494" y="1502106"/>
            <a:ext cx="3279000" cy="2248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DC2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2A6E62-5C95-AB87-639E-6AFDD0E3095F}"/>
              </a:ext>
            </a:extLst>
          </p:cNvPr>
          <p:cNvSpPr txBox="1"/>
          <p:nvPr/>
        </p:nvSpPr>
        <p:spPr>
          <a:xfrm>
            <a:off x="5935168" y="1798818"/>
            <a:ext cx="2815339" cy="11849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27000"/>
            <a:r>
              <a:rPr lang="en-US" altLang="ko-KR" sz="1600">
                <a:solidFill>
                  <a:srgbClr val="FF0000"/>
                </a:solidFill>
                <a:ea typeface="IBM Plex Sans KR Medium"/>
              </a:rPr>
              <a:t>2.</a:t>
            </a:r>
            <a:r>
              <a:rPr lang="ko-KR" sz="1600">
                <a:solidFill>
                  <a:srgbClr val="FF0000"/>
                </a:solidFill>
                <a:ea typeface="IBM Plex Sans KR Medium"/>
              </a:rPr>
              <a:t>  </a:t>
            </a:r>
            <a:r>
              <a:rPr lang="ko-KR" altLang="en-US" sz="1600">
                <a:solidFill>
                  <a:srgbClr val="FF0000"/>
                </a:solidFill>
                <a:ea typeface="IBM Plex Sans KR Medium"/>
              </a:rPr>
              <a:t>대주제 클릭</a:t>
            </a:r>
            <a:r>
              <a:rPr lang="ko-KR" sz="1600" baseline="0">
                <a:solidFill>
                  <a:srgbClr val="FF0000"/>
                </a:solidFill>
                <a:latin typeface="Arial"/>
                <a:ea typeface="IBM Plex Sans KR Medium"/>
                <a:cs typeface="Arial"/>
              </a:rPr>
              <a:t> 시 </a:t>
            </a:r>
            <a:r>
              <a:rPr lang="ko-KR" altLang="en-US" sz="1600">
                <a:solidFill>
                  <a:srgbClr val="FF0000"/>
                </a:solidFill>
                <a:ea typeface="IBM Plex Sans KR Medium"/>
              </a:rPr>
              <a:t>아래 소주제</a:t>
            </a:r>
            <a:r>
              <a:rPr lang="ko-KR" sz="1600" baseline="0">
                <a:solidFill>
                  <a:srgbClr val="FF0000"/>
                </a:solidFill>
                <a:latin typeface="Arial"/>
                <a:ea typeface="IBM Plex Sans KR Medium"/>
                <a:cs typeface="Arial"/>
              </a:rPr>
              <a:t> 출력</a:t>
            </a:r>
            <a:r>
              <a:rPr lang="en-US" sz="1600">
                <a:solidFill>
                  <a:srgbClr val="FF0000"/>
                </a:solidFill>
                <a:latin typeface="IBM Plex Sans KR Medium"/>
                <a:ea typeface="Arial"/>
                <a:cs typeface="Arial"/>
              </a:rPr>
              <a:t>​</a:t>
            </a:r>
            <a:endParaRPr lang="ko-KR" altLang="en-US"/>
          </a:p>
          <a:p>
            <a:pPr rtl="0"/>
            <a:r>
              <a:rPr lang="ko-KR" sz="1300" baseline="0">
                <a:latin typeface="IBM Plex Sans KR Medium"/>
                <a:ea typeface="IBM Plex Sans KR Medium"/>
                <a:cs typeface="Arial"/>
              </a:rPr>
              <a:t>대주제 </a:t>
            </a:r>
            <a:r>
              <a:rPr lang="ko-KR" sz="1300" baseline="0" err="1">
                <a:latin typeface="IBM Plex Sans KR Medium"/>
                <a:ea typeface="IBM Plex Sans KR Medium"/>
                <a:cs typeface="Arial"/>
              </a:rPr>
              <a:t>클릭시</a:t>
            </a:r>
            <a:r>
              <a:rPr lang="ko-KR" sz="1300" baseline="0">
                <a:latin typeface="IBM Plex Sans KR Medium"/>
                <a:ea typeface="IBM Plex Sans KR Medium"/>
                <a:cs typeface="Arial"/>
              </a:rPr>
              <a:t> 전달되는 </a:t>
            </a:r>
            <a:r>
              <a:rPr lang="ko-KR" sz="1300" baseline="0" err="1">
                <a:latin typeface="IBM Plex Sans KR Medium"/>
                <a:ea typeface="IBM Plex Sans KR Medium"/>
                <a:cs typeface="Arial"/>
              </a:rPr>
              <a:t>index를</a:t>
            </a:r>
            <a:r>
              <a:rPr lang="ko-KR" sz="1300" baseline="0">
                <a:latin typeface="IBM Plex Sans KR Medium"/>
                <a:ea typeface="IBM Plex Sans KR Medium"/>
                <a:cs typeface="Arial"/>
              </a:rPr>
              <a:t> 소주제 </a:t>
            </a:r>
            <a:r>
              <a:rPr lang="ko-KR" sz="1300" baseline="0" err="1">
                <a:latin typeface="IBM Plex Sans KR Medium"/>
                <a:ea typeface="IBM Plex Sans KR Medium"/>
                <a:cs typeface="Arial"/>
              </a:rPr>
              <a:t>data와</a:t>
            </a:r>
            <a:r>
              <a:rPr lang="ko-KR" sz="1300" baseline="0">
                <a:latin typeface="IBM Plex Sans KR Medium"/>
                <a:ea typeface="IBM Plex Sans KR Medium"/>
                <a:cs typeface="Arial"/>
              </a:rPr>
              <a:t> </a:t>
            </a:r>
            <a:r>
              <a:rPr lang="ko-KR" sz="1300" baseline="0" err="1">
                <a:latin typeface="IBM Plex Sans KR Medium"/>
                <a:ea typeface="IBM Plex Sans KR Medium"/>
                <a:cs typeface="Arial"/>
              </a:rPr>
              <a:t>mapping하여</a:t>
            </a:r>
            <a:r>
              <a:rPr lang="ko-KR" sz="1300" baseline="0">
                <a:latin typeface="IBM Plex Sans KR Medium"/>
                <a:ea typeface="IBM Plex Sans KR Medium"/>
                <a:cs typeface="Arial"/>
              </a:rPr>
              <a:t> 해당 대주제에 속하는 소주제 출력.</a:t>
            </a:r>
            <a:r>
              <a:rPr lang="en-US" sz="1300">
                <a:latin typeface="IBM Plex Sans KR Medium"/>
                <a:ea typeface="Arial"/>
                <a:cs typeface="Arial"/>
              </a:rPr>
              <a:t>​</a:t>
            </a:r>
            <a:endParaRPr lang="ko-KR" altLang="en-US">
              <a:latin typeface="IBM Plex Sans KR Medium"/>
              <a:ea typeface="IBM Plex Sans KR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84676-EC50-58BA-6530-9A1C9248F8FE}"/>
              </a:ext>
            </a:extLst>
          </p:cNvPr>
          <p:cNvSpPr txBox="1"/>
          <p:nvPr/>
        </p:nvSpPr>
        <p:spPr>
          <a:xfrm>
            <a:off x="5921115" y="3054246"/>
            <a:ext cx="259985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IBM Plex Sans KR Medium"/>
                <a:ea typeface="IBM Plex Sans KR Medium"/>
              </a:rPr>
              <a:t>각종 대주제 </a:t>
            </a:r>
            <a:r>
              <a:rPr lang="ko-KR" altLang="en-US" err="1">
                <a:latin typeface="IBM Plex Sans KR Medium"/>
                <a:ea typeface="IBM Plex Sans KR Medium"/>
              </a:rPr>
              <a:t>클릭시</a:t>
            </a:r>
            <a:r>
              <a:rPr lang="ko-KR" altLang="en-US">
                <a:latin typeface="IBM Plex Sans KR Medium"/>
                <a:ea typeface="IBM Plex Sans KR Medium"/>
              </a:rPr>
              <a:t> 해당 대주제에 속하는 소주제를 출력하게 구성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/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/>
          <p:nvPr/>
        </p:nvSpPr>
        <p:spPr>
          <a:xfrm>
            <a:off x="5134075" y="396175"/>
            <a:ext cx="3895200" cy="4415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DC2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5" name="Google Shape;335;p35"/>
          <p:cNvGrpSpPr/>
          <p:nvPr/>
        </p:nvGrpSpPr>
        <p:grpSpPr>
          <a:xfrm>
            <a:off x="124300" y="718326"/>
            <a:ext cx="4600267" cy="4068914"/>
            <a:chOff x="124310" y="819053"/>
            <a:chExt cx="4976490" cy="3967988"/>
          </a:xfrm>
        </p:grpSpPr>
        <p:grpSp>
          <p:nvGrpSpPr>
            <p:cNvPr id="336" name="Google Shape;336;p35"/>
            <p:cNvGrpSpPr/>
            <p:nvPr/>
          </p:nvGrpSpPr>
          <p:grpSpPr>
            <a:xfrm>
              <a:off x="124310" y="819053"/>
              <a:ext cx="4976490" cy="3967988"/>
              <a:chOff x="-256898" y="910171"/>
              <a:chExt cx="1970088" cy="2317750"/>
            </a:xfrm>
          </p:grpSpPr>
          <p:sp>
            <p:nvSpPr>
              <p:cNvPr id="337" name="Google Shape;337;p35"/>
              <p:cNvSpPr/>
              <p:nvPr/>
            </p:nvSpPr>
            <p:spPr>
              <a:xfrm>
                <a:off x="1617185" y="1081676"/>
                <a:ext cx="86220" cy="2142065"/>
              </a:xfrm>
              <a:custGeom>
                <a:avLst/>
                <a:gdLst/>
                <a:ahLst/>
                <a:cxnLst/>
                <a:rect l="l" t="t" r="r" b="b"/>
                <a:pathLst>
                  <a:path w="236220" h="5868670" extrusionOk="0">
                    <a:moveTo>
                      <a:pt x="236220" y="240030"/>
                    </a:moveTo>
                    <a:lnTo>
                      <a:pt x="236220" y="494030"/>
                    </a:lnTo>
                    <a:moveTo>
                      <a:pt x="236220" y="494030"/>
                    </a:moveTo>
                    <a:lnTo>
                      <a:pt x="236220" y="5868670"/>
                    </a:lnTo>
                    <a:lnTo>
                      <a:pt x="0" y="5868670"/>
                    </a:lnTo>
                    <a:lnTo>
                      <a:pt x="0" y="0"/>
                    </a:lnTo>
                    <a:lnTo>
                      <a:pt x="236220" y="0"/>
                    </a:lnTo>
                    <a:lnTo>
                      <a:pt x="236220" y="24003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8" name="Google Shape;338;p35"/>
              <p:cNvSpPr/>
              <p:nvPr/>
            </p:nvSpPr>
            <p:spPr>
              <a:xfrm>
                <a:off x="-248138" y="914331"/>
                <a:ext cx="1961280" cy="1549648"/>
              </a:xfrm>
              <a:custGeom>
                <a:avLst/>
                <a:gdLst/>
                <a:ahLst/>
                <a:cxnLst/>
                <a:rect l="l" t="t" r="r" b="b"/>
                <a:pathLst>
                  <a:path w="5373370" h="4245610" extrusionOk="0">
                    <a:moveTo>
                      <a:pt x="5373370" y="2345690"/>
                    </a:moveTo>
                    <a:lnTo>
                      <a:pt x="5373370" y="4182110"/>
                    </a:lnTo>
                    <a:cubicBezTo>
                      <a:pt x="5373370" y="4217670"/>
                      <a:pt x="5344160" y="4245610"/>
                      <a:pt x="5309870" y="4245610"/>
                    </a:cubicBezTo>
                    <a:lnTo>
                      <a:pt x="5201920" y="4245610"/>
                    </a:lnTo>
                    <a:cubicBezTo>
                      <a:pt x="5166360" y="4245610"/>
                      <a:pt x="5138420" y="4216400"/>
                      <a:pt x="5138420" y="4182110"/>
                    </a:cubicBezTo>
                    <a:lnTo>
                      <a:pt x="5138420" y="2345690"/>
                    </a:lnTo>
                    <a:cubicBezTo>
                      <a:pt x="5138420" y="2310130"/>
                      <a:pt x="5167630" y="2282190"/>
                      <a:pt x="5201920" y="2282190"/>
                    </a:cubicBezTo>
                    <a:lnTo>
                      <a:pt x="5309870" y="2282190"/>
                    </a:lnTo>
                    <a:cubicBezTo>
                      <a:pt x="5344160" y="2282190"/>
                      <a:pt x="5373370" y="2310130"/>
                      <a:pt x="5373370" y="2345690"/>
                    </a:cubicBezTo>
                    <a:close/>
                    <a:moveTo>
                      <a:pt x="5126990" y="0"/>
                    </a:moveTo>
                    <a:lnTo>
                      <a:pt x="246380" y="0"/>
                    </a:lnTo>
                    <a:cubicBezTo>
                      <a:pt x="110490" y="0"/>
                      <a:pt x="0" y="110490"/>
                      <a:pt x="0" y="246380"/>
                    </a:cubicBezTo>
                    <a:lnTo>
                      <a:pt x="0" y="458470"/>
                    </a:lnTo>
                    <a:lnTo>
                      <a:pt x="5373370" y="458470"/>
                    </a:lnTo>
                    <a:lnTo>
                      <a:pt x="5373370" y="246380"/>
                    </a:lnTo>
                    <a:cubicBezTo>
                      <a:pt x="5373370" y="110490"/>
                      <a:pt x="5262880" y="0"/>
                      <a:pt x="5126990" y="0"/>
                    </a:cubicBezTo>
                    <a:close/>
                  </a:path>
                </a:pathLst>
              </a:custGeom>
              <a:solidFill>
                <a:srgbClr val="4B6FED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5"/>
              <p:cNvSpPr/>
              <p:nvPr/>
            </p:nvSpPr>
            <p:spPr>
              <a:xfrm>
                <a:off x="-176462" y="968418"/>
                <a:ext cx="237801" cy="59334"/>
              </a:xfrm>
              <a:custGeom>
                <a:avLst/>
                <a:gdLst/>
                <a:ahLst/>
                <a:cxnLst/>
                <a:rect l="l" t="t" r="r" b="b"/>
                <a:pathLst>
                  <a:path w="651510" h="162560" extrusionOk="0">
                    <a:moveTo>
                      <a:pt x="162560" y="81280"/>
                    </a:moveTo>
                    <a:cubicBezTo>
                      <a:pt x="162560" y="125730"/>
                      <a:pt x="125730" y="162560"/>
                      <a:pt x="81280" y="162560"/>
                    </a:cubicBezTo>
                    <a:cubicBezTo>
                      <a:pt x="36830" y="162560"/>
                      <a:pt x="0" y="125730"/>
                      <a:pt x="0" y="81280"/>
                    </a:cubicBezTo>
                    <a:cubicBezTo>
                      <a:pt x="0" y="36830"/>
                      <a:pt x="36830" y="0"/>
                      <a:pt x="81280" y="0"/>
                    </a:cubicBezTo>
                    <a:cubicBezTo>
                      <a:pt x="125730" y="0"/>
                      <a:pt x="162560" y="35560"/>
                      <a:pt x="162560" y="81280"/>
                    </a:cubicBezTo>
                    <a:close/>
                    <a:moveTo>
                      <a:pt x="570230" y="0"/>
                    </a:moveTo>
                    <a:cubicBezTo>
                      <a:pt x="525780" y="0"/>
                      <a:pt x="488950" y="36830"/>
                      <a:pt x="488950" y="81280"/>
                    </a:cubicBezTo>
                    <a:cubicBezTo>
                      <a:pt x="488950" y="125730"/>
                      <a:pt x="525780" y="162560"/>
                      <a:pt x="570230" y="162560"/>
                    </a:cubicBezTo>
                    <a:cubicBezTo>
                      <a:pt x="614680" y="162560"/>
                      <a:pt x="651510" y="125730"/>
                      <a:pt x="651510" y="81280"/>
                    </a:cubicBezTo>
                    <a:cubicBezTo>
                      <a:pt x="651510" y="36830"/>
                      <a:pt x="614680" y="0"/>
                      <a:pt x="570230" y="0"/>
                    </a:cubicBezTo>
                    <a:close/>
                    <a:moveTo>
                      <a:pt x="325120" y="0"/>
                    </a:moveTo>
                    <a:cubicBezTo>
                      <a:pt x="280670" y="0"/>
                      <a:pt x="243840" y="36830"/>
                      <a:pt x="243840" y="81280"/>
                    </a:cubicBezTo>
                    <a:cubicBezTo>
                      <a:pt x="243840" y="125730"/>
                      <a:pt x="280670" y="162560"/>
                      <a:pt x="325120" y="162560"/>
                    </a:cubicBezTo>
                    <a:cubicBezTo>
                      <a:pt x="369570" y="162560"/>
                      <a:pt x="406400" y="125730"/>
                      <a:pt x="406400" y="81280"/>
                    </a:cubicBezTo>
                    <a:cubicBezTo>
                      <a:pt x="406400" y="36830"/>
                      <a:pt x="370840" y="0"/>
                      <a:pt x="325120" y="0"/>
                    </a:cubicBezTo>
                    <a:close/>
                  </a:path>
                </a:pathLst>
              </a:custGeom>
              <a:solidFill>
                <a:srgbClr val="7DC2DF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5"/>
              <p:cNvSpPr/>
              <p:nvPr/>
            </p:nvSpPr>
            <p:spPr>
              <a:xfrm>
                <a:off x="-256899" y="910171"/>
                <a:ext cx="1970088" cy="2317750"/>
              </a:xfrm>
              <a:custGeom>
                <a:avLst/>
                <a:gdLst/>
                <a:ahLst/>
                <a:cxnLst/>
                <a:rect l="l" t="t" r="r" b="b"/>
                <a:pathLst>
                  <a:path w="5397500" h="6350000" extrusionOk="0">
                    <a:moveTo>
                      <a:pt x="5137150" y="0"/>
                    </a:moveTo>
                    <a:lnTo>
                      <a:pt x="259080" y="0"/>
                    </a:lnTo>
                    <a:cubicBezTo>
                      <a:pt x="115570" y="0"/>
                      <a:pt x="0" y="115570"/>
                      <a:pt x="0" y="259080"/>
                    </a:cubicBezTo>
                    <a:lnTo>
                      <a:pt x="0" y="6090920"/>
                    </a:lnTo>
                    <a:cubicBezTo>
                      <a:pt x="0" y="6234430"/>
                      <a:pt x="115570" y="6350000"/>
                      <a:pt x="259080" y="6350000"/>
                    </a:cubicBezTo>
                    <a:lnTo>
                      <a:pt x="5137150" y="6350000"/>
                    </a:lnTo>
                    <a:cubicBezTo>
                      <a:pt x="5140960" y="6350000"/>
                      <a:pt x="5143500" y="6350000"/>
                      <a:pt x="5147310" y="6350000"/>
                    </a:cubicBezTo>
                    <a:lnTo>
                      <a:pt x="5148580" y="6350000"/>
                    </a:lnTo>
                    <a:cubicBezTo>
                      <a:pt x="5149850" y="6350000"/>
                      <a:pt x="5149850" y="6350000"/>
                      <a:pt x="5151120" y="6350000"/>
                    </a:cubicBezTo>
                    <a:cubicBezTo>
                      <a:pt x="5288280" y="6343650"/>
                      <a:pt x="5397500" y="6230620"/>
                      <a:pt x="5397500" y="6092190"/>
                    </a:cubicBezTo>
                    <a:lnTo>
                      <a:pt x="5397500" y="4145280"/>
                    </a:lnTo>
                    <a:lnTo>
                      <a:pt x="5397500" y="2406650"/>
                    </a:lnTo>
                    <a:lnTo>
                      <a:pt x="5397500" y="471170"/>
                    </a:lnTo>
                    <a:lnTo>
                      <a:pt x="5397500" y="259080"/>
                    </a:lnTo>
                    <a:cubicBezTo>
                      <a:pt x="5396230" y="115570"/>
                      <a:pt x="5279390" y="0"/>
                      <a:pt x="5137150" y="0"/>
                    </a:cubicBezTo>
                    <a:close/>
                    <a:moveTo>
                      <a:pt x="259080" y="22860"/>
                    </a:moveTo>
                    <a:lnTo>
                      <a:pt x="5137150" y="22860"/>
                    </a:lnTo>
                    <a:cubicBezTo>
                      <a:pt x="5267960" y="22860"/>
                      <a:pt x="5373370" y="128270"/>
                      <a:pt x="5373370" y="259080"/>
                    </a:cubicBezTo>
                    <a:lnTo>
                      <a:pt x="5373370" y="459740"/>
                    </a:lnTo>
                    <a:lnTo>
                      <a:pt x="5147310" y="459740"/>
                    </a:lnTo>
                    <a:lnTo>
                      <a:pt x="22860" y="459740"/>
                    </a:lnTo>
                    <a:lnTo>
                      <a:pt x="22860" y="259080"/>
                    </a:lnTo>
                    <a:cubicBezTo>
                      <a:pt x="22860" y="128270"/>
                      <a:pt x="128270" y="22860"/>
                      <a:pt x="259080" y="22860"/>
                    </a:cubicBezTo>
                    <a:close/>
                    <a:moveTo>
                      <a:pt x="22860" y="6090920"/>
                    </a:moveTo>
                    <a:lnTo>
                      <a:pt x="22860" y="481330"/>
                    </a:lnTo>
                    <a:lnTo>
                      <a:pt x="5137150" y="481330"/>
                    </a:lnTo>
                    <a:lnTo>
                      <a:pt x="5137150" y="6327140"/>
                    </a:lnTo>
                    <a:lnTo>
                      <a:pt x="259080" y="6327140"/>
                    </a:lnTo>
                    <a:cubicBezTo>
                      <a:pt x="128270" y="6327140"/>
                      <a:pt x="22860" y="6221730"/>
                      <a:pt x="22860" y="6090920"/>
                    </a:cubicBezTo>
                    <a:close/>
                    <a:moveTo>
                      <a:pt x="5373370" y="6090920"/>
                    </a:moveTo>
                    <a:cubicBezTo>
                      <a:pt x="5373370" y="6214110"/>
                      <a:pt x="5279390" y="6314440"/>
                      <a:pt x="5158740" y="6325870"/>
                    </a:cubicBezTo>
                    <a:lnTo>
                      <a:pt x="5158740" y="4216400"/>
                    </a:lnTo>
                    <a:cubicBezTo>
                      <a:pt x="5181600" y="4248150"/>
                      <a:pt x="5218430" y="4269740"/>
                      <a:pt x="5260340" y="4269740"/>
                    </a:cubicBezTo>
                    <a:lnTo>
                      <a:pt x="5270500" y="4269740"/>
                    </a:lnTo>
                    <a:cubicBezTo>
                      <a:pt x="5312410" y="4269740"/>
                      <a:pt x="5350510" y="4248150"/>
                      <a:pt x="5372100" y="4216400"/>
                    </a:cubicBezTo>
                    <a:lnTo>
                      <a:pt x="5372100" y="6090920"/>
                    </a:lnTo>
                    <a:lnTo>
                      <a:pt x="5373370" y="6090920"/>
                    </a:lnTo>
                    <a:close/>
                    <a:moveTo>
                      <a:pt x="5158740" y="4145280"/>
                    </a:moveTo>
                    <a:lnTo>
                      <a:pt x="5158740" y="2406650"/>
                    </a:lnTo>
                    <a:cubicBezTo>
                      <a:pt x="5158740" y="2350770"/>
                      <a:pt x="5204460" y="2305050"/>
                      <a:pt x="5260340" y="2305050"/>
                    </a:cubicBezTo>
                    <a:lnTo>
                      <a:pt x="5270500" y="2305050"/>
                    </a:lnTo>
                    <a:cubicBezTo>
                      <a:pt x="5326380" y="2305050"/>
                      <a:pt x="5372100" y="2350770"/>
                      <a:pt x="5372100" y="2406650"/>
                    </a:cubicBezTo>
                    <a:lnTo>
                      <a:pt x="5372100" y="4145280"/>
                    </a:lnTo>
                    <a:cubicBezTo>
                      <a:pt x="5372100" y="4201160"/>
                      <a:pt x="5326380" y="4246880"/>
                      <a:pt x="5270500" y="4246880"/>
                    </a:cubicBezTo>
                    <a:lnTo>
                      <a:pt x="5260340" y="4246880"/>
                    </a:lnTo>
                    <a:cubicBezTo>
                      <a:pt x="5204460" y="4246880"/>
                      <a:pt x="5158740" y="4201160"/>
                      <a:pt x="5158740" y="4145280"/>
                    </a:cubicBezTo>
                    <a:close/>
                    <a:moveTo>
                      <a:pt x="5271770" y="2282190"/>
                    </a:moveTo>
                    <a:lnTo>
                      <a:pt x="5261610" y="2282190"/>
                    </a:lnTo>
                    <a:cubicBezTo>
                      <a:pt x="5219700" y="2282190"/>
                      <a:pt x="5181600" y="2303780"/>
                      <a:pt x="5160010" y="2335530"/>
                    </a:cubicBezTo>
                    <a:lnTo>
                      <a:pt x="5160010" y="481330"/>
                    </a:lnTo>
                    <a:lnTo>
                      <a:pt x="5374640" y="481330"/>
                    </a:lnTo>
                    <a:lnTo>
                      <a:pt x="5374640" y="2334260"/>
                    </a:lnTo>
                    <a:cubicBezTo>
                      <a:pt x="5350510" y="2303780"/>
                      <a:pt x="5313680" y="2282190"/>
                      <a:pt x="5271770" y="2282190"/>
                    </a:cubicBezTo>
                    <a:close/>
                    <a:moveTo>
                      <a:pt x="302260" y="332740"/>
                    </a:moveTo>
                    <a:cubicBezTo>
                      <a:pt x="353060" y="332740"/>
                      <a:pt x="394970" y="290830"/>
                      <a:pt x="394970" y="240030"/>
                    </a:cubicBezTo>
                    <a:cubicBezTo>
                      <a:pt x="394970" y="189230"/>
                      <a:pt x="353060" y="147320"/>
                      <a:pt x="302260" y="147320"/>
                    </a:cubicBezTo>
                    <a:cubicBezTo>
                      <a:pt x="251460" y="147320"/>
                      <a:pt x="209550" y="190500"/>
                      <a:pt x="209550" y="241300"/>
                    </a:cubicBezTo>
                    <a:cubicBezTo>
                      <a:pt x="209550" y="292100"/>
                      <a:pt x="251460" y="332740"/>
                      <a:pt x="302260" y="332740"/>
                    </a:cubicBezTo>
                    <a:close/>
                    <a:moveTo>
                      <a:pt x="302260" y="171450"/>
                    </a:moveTo>
                    <a:cubicBezTo>
                      <a:pt x="340360" y="171450"/>
                      <a:pt x="372110" y="203200"/>
                      <a:pt x="372110" y="241300"/>
                    </a:cubicBezTo>
                    <a:cubicBezTo>
                      <a:pt x="372110" y="279400"/>
                      <a:pt x="340360" y="311150"/>
                      <a:pt x="302260" y="311150"/>
                    </a:cubicBezTo>
                    <a:cubicBezTo>
                      <a:pt x="264160" y="311150"/>
                      <a:pt x="232410" y="279400"/>
                      <a:pt x="232410" y="241300"/>
                    </a:cubicBezTo>
                    <a:cubicBezTo>
                      <a:pt x="232410" y="201930"/>
                      <a:pt x="264160" y="171450"/>
                      <a:pt x="302260" y="171450"/>
                    </a:cubicBezTo>
                    <a:close/>
                    <a:moveTo>
                      <a:pt x="546100" y="332740"/>
                    </a:moveTo>
                    <a:cubicBezTo>
                      <a:pt x="596900" y="332740"/>
                      <a:pt x="638810" y="290830"/>
                      <a:pt x="638810" y="240030"/>
                    </a:cubicBezTo>
                    <a:cubicBezTo>
                      <a:pt x="638810" y="189230"/>
                      <a:pt x="596900" y="148590"/>
                      <a:pt x="546100" y="148590"/>
                    </a:cubicBezTo>
                    <a:cubicBezTo>
                      <a:pt x="495300" y="148590"/>
                      <a:pt x="454660" y="190500"/>
                      <a:pt x="454660" y="241300"/>
                    </a:cubicBezTo>
                    <a:cubicBezTo>
                      <a:pt x="454660" y="292100"/>
                      <a:pt x="495300" y="332740"/>
                      <a:pt x="546100" y="332740"/>
                    </a:cubicBezTo>
                    <a:close/>
                    <a:moveTo>
                      <a:pt x="546100" y="171450"/>
                    </a:moveTo>
                    <a:cubicBezTo>
                      <a:pt x="584200" y="171450"/>
                      <a:pt x="615950" y="203200"/>
                      <a:pt x="615950" y="241300"/>
                    </a:cubicBezTo>
                    <a:cubicBezTo>
                      <a:pt x="615950" y="279400"/>
                      <a:pt x="584200" y="311150"/>
                      <a:pt x="546100" y="311150"/>
                    </a:cubicBezTo>
                    <a:cubicBezTo>
                      <a:pt x="508000" y="311150"/>
                      <a:pt x="476250" y="279400"/>
                      <a:pt x="476250" y="241300"/>
                    </a:cubicBezTo>
                    <a:cubicBezTo>
                      <a:pt x="476250" y="201930"/>
                      <a:pt x="508000" y="171450"/>
                      <a:pt x="546100" y="171450"/>
                    </a:cubicBezTo>
                    <a:close/>
                    <a:moveTo>
                      <a:pt x="791210" y="332740"/>
                    </a:moveTo>
                    <a:cubicBezTo>
                      <a:pt x="842010" y="332740"/>
                      <a:pt x="883920" y="290830"/>
                      <a:pt x="883920" y="240030"/>
                    </a:cubicBezTo>
                    <a:cubicBezTo>
                      <a:pt x="883920" y="189230"/>
                      <a:pt x="842010" y="147320"/>
                      <a:pt x="791210" y="147320"/>
                    </a:cubicBezTo>
                    <a:cubicBezTo>
                      <a:pt x="740410" y="147320"/>
                      <a:pt x="698500" y="190500"/>
                      <a:pt x="698500" y="241300"/>
                    </a:cubicBezTo>
                    <a:cubicBezTo>
                      <a:pt x="698500" y="292100"/>
                      <a:pt x="740410" y="332740"/>
                      <a:pt x="791210" y="332740"/>
                    </a:cubicBezTo>
                    <a:close/>
                    <a:moveTo>
                      <a:pt x="791210" y="171450"/>
                    </a:moveTo>
                    <a:cubicBezTo>
                      <a:pt x="829310" y="171450"/>
                      <a:pt x="861060" y="203200"/>
                      <a:pt x="861060" y="241300"/>
                    </a:cubicBezTo>
                    <a:cubicBezTo>
                      <a:pt x="861060" y="279400"/>
                      <a:pt x="829310" y="311150"/>
                      <a:pt x="791210" y="311150"/>
                    </a:cubicBezTo>
                    <a:cubicBezTo>
                      <a:pt x="753110" y="311150"/>
                      <a:pt x="721360" y="279400"/>
                      <a:pt x="721360" y="241300"/>
                    </a:cubicBezTo>
                    <a:cubicBezTo>
                      <a:pt x="721360" y="201930"/>
                      <a:pt x="751840" y="171450"/>
                      <a:pt x="791210" y="171450"/>
                    </a:cubicBezTo>
                    <a:close/>
                  </a:path>
                </a:pathLst>
              </a:custGeom>
              <a:solidFill>
                <a:srgbClr val="152544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41" name="Google Shape;341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4150" y="1206925"/>
              <a:ext cx="4378000" cy="3453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3" name="Google Shape;343;p35"/>
          <p:cNvSpPr txBox="1"/>
          <p:nvPr/>
        </p:nvSpPr>
        <p:spPr>
          <a:xfrm>
            <a:off x="229300" y="1088000"/>
            <a:ext cx="352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178100" y="3008750"/>
            <a:ext cx="3228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5"/>
          <p:cNvSpPr txBox="1"/>
          <p:nvPr/>
        </p:nvSpPr>
        <p:spPr>
          <a:xfrm>
            <a:off x="199650" y="3926875"/>
            <a:ext cx="322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C07C3D-E291-C913-4C0A-2A49996ADC11}"/>
              </a:ext>
            </a:extLst>
          </p:cNvPr>
          <p:cNvGrpSpPr/>
          <p:nvPr/>
        </p:nvGrpSpPr>
        <p:grpSpPr>
          <a:xfrm>
            <a:off x="5207650" y="641475"/>
            <a:ext cx="3895200" cy="1331800"/>
            <a:chOff x="5207650" y="641475"/>
            <a:chExt cx="3895200" cy="1331800"/>
          </a:xfrm>
        </p:grpSpPr>
        <p:sp>
          <p:nvSpPr>
            <p:cNvPr id="342" name="Google Shape;342;p35"/>
            <p:cNvSpPr txBox="1"/>
            <p:nvPr/>
          </p:nvSpPr>
          <p:spPr>
            <a:xfrm>
              <a:off x="5207650" y="641475"/>
              <a:ext cx="3895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1. 사용자가 원하는 도서 정보 출력</a:t>
              </a:r>
              <a:endParaRPr sz="18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346" name="Google Shape;346;p35"/>
            <p:cNvSpPr txBox="1"/>
            <p:nvPr/>
          </p:nvSpPr>
          <p:spPr>
            <a:xfrm>
              <a:off x="5401350" y="1049875"/>
              <a:ext cx="34755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데이터를 로컬스토리지에 저장 후 useLocation으로 컴포넌트 간의 데이터를 주고 받고 주고 받은 데이터를 이용해 로컬스토리지에서 꺼내 필요한 책 정보가 담긴 배열을 만든 후 화면에 뿌려줌</a:t>
              </a:r>
              <a:endParaRPr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347" name="Google Shape;347;p35"/>
          <p:cNvGrpSpPr/>
          <p:nvPr/>
        </p:nvGrpSpPr>
        <p:grpSpPr>
          <a:xfrm>
            <a:off x="5204175" y="1973275"/>
            <a:ext cx="3895200" cy="1196925"/>
            <a:chOff x="4879575" y="2122388"/>
            <a:chExt cx="3895200" cy="1196925"/>
          </a:xfrm>
        </p:grpSpPr>
        <p:sp>
          <p:nvSpPr>
            <p:cNvPr id="348" name="Google Shape;348;p35"/>
            <p:cNvSpPr txBox="1"/>
            <p:nvPr/>
          </p:nvSpPr>
          <p:spPr>
            <a:xfrm>
              <a:off x="4879575" y="2122388"/>
              <a:ext cx="38952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FF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2.  사용자가 대출 예약 버튼을 누르면  대출 상태가 변하고 반납 예정일이 나옴</a:t>
              </a:r>
              <a:endParaRPr sz="16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349" name="Google Shape;349;p35"/>
            <p:cNvSpPr txBox="1"/>
            <p:nvPr/>
          </p:nvSpPr>
          <p:spPr>
            <a:xfrm>
              <a:off x="5097375" y="2765213"/>
              <a:ext cx="3459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‘테이블 라이브러리’를 이용해서 컬럼을 구성하여 원하는 위치에 데이터 출력 </a:t>
              </a:r>
              <a:endParaRPr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350" name="Google Shape;350;p35"/>
          <p:cNvGrpSpPr/>
          <p:nvPr/>
        </p:nvGrpSpPr>
        <p:grpSpPr>
          <a:xfrm>
            <a:off x="5207650" y="3307238"/>
            <a:ext cx="3895200" cy="1286348"/>
            <a:chOff x="4796975" y="3226113"/>
            <a:chExt cx="3895200" cy="1286348"/>
          </a:xfrm>
        </p:grpSpPr>
        <p:sp>
          <p:nvSpPr>
            <p:cNvPr id="351" name="Google Shape;351;p35"/>
            <p:cNvSpPr txBox="1"/>
            <p:nvPr/>
          </p:nvSpPr>
          <p:spPr>
            <a:xfrm>
              <a:off x="4796975" y="3226113"/>
              <a:ext cx="38952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FF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3.  사용자 간의 감상평을 남길 수 있는 “소통 창구”를 생성, 베스트 댓글로 댓글 유도</a:t>
              </a:r>
              <a:endParaRPr sz="16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352" name="Google Shape;352;p35"/>
            <p:cNvSpPr txBox="1"/>
            <p:nvPr/>
          </p:nvSpPr>
          <p:spPr>
            <a:xfrm>
              <a:off x="4934283" y="3773561"/>
              <a:ext cx="3099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dk1"/>
                  </a:solidFill>
                  <a:latin typeface="IBM Plex Sans KR"/>
                  <a:ea typeface="IBM Plex Sans KR"/>
                  <a:cs typeface="IBM Plex Sans KR Medium"/>
                  <a:sym typeface="IBM Plex Sans KR Medium"/>
                </a:rPr>
                <a:t>‘</a:t>
              </a:r>
              <a:r>
                <a:rPr lang="ko" sz="120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 Medium"/>
                  <a:sym typeface="IBM Plex Sans KR Medium"/>
                </a:rPr>
                <a:t>모달</a:t>
              </a:r>
              <a:r>
                <a:rPr lang="ko" sz="1200">
                  <a:solidFill>
                    <a:schemeClr val="dk1"/>
                  </a:solidFill>
                  <a:latin typeface="IBM Plex Sans KR"/>
                  <a:ea typeface="IBM Plex Sans KR"/>
                  <a:cs typeface="IBM Plex Sans KR Medium"/>
                  <a:sym typeface="IBM Plex Sans KR Medium"/>
                </a:rPr>
                <a:t> </a:t>
              </a:r>
              <a:r>
                <a:rPr lang="ko" sz="120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 Medium"/>
                  <a:sym typeface="IBM Plex Sans KR Medium"/>
                </a:rPr>
                <a:t>라이브러리’를</a:t>
              </a:r>
              <a:r>
                <a:rPr lang="ko" sz="1200">
                  <a:solidFill>
                    <a:schemeClr val="dk1"/>
                  </a:solidFill>
                  <a:latin typeface="IBM Plex Sans KR"/>
                  <a:ea typeface="IBM Plex Sans KR"/>
                  <a:cs typeface="IBM Plex Sans KR Medium"/>
                  <a:sym typeface="IBM Plex Sans KR Medium"/>
                </a:rPr>
                <a:t> 이용해서 댓글 팝업을 구현하고 댓글과 </a:t>
              </a:r>
              <a:r>
                <a:rPr lang="ko" sz="1200" err="1">
                  <a:solidFill>
                    <a:schemeClr val="dk1"/>
                  </a:solidFill>
                  <a:latin typeface="IBM Plex Sans KR"/>
                  <a:ea typeface="IBM Plex Sans KR"/>
                  <a:cs typeface="IBM Plex Sans KR Medium"/>
                  <a:sym typeface="IBM Plex Sans KR Medium"/>
                </a:rPr>
                <a:t>별점을</a:t>
              </a:r>
              <a:r>
                <a:rPr lang="ko" sz="1200">
                  <a:solidFill>
                    <a:schemeClr val="dk1"/>
                  </a:solidFill>
                  <a:latin typeface="IBM Plex Sans KR"/>
                  <a:ea typeface="IBM Plex Sans KR"/>
                  <a:cs typeface="IBM Plex Sans KR Medium"/>
                  <a:sym typeface="IBM Plex Sans KR Medium"/>
                </a:rPr>
                <a:t> 상위 컴포넌트에 넘겨서 댓글리스트에 넣기</a:t>
              </a:r>
              <a:endParaRPr sz="1200">
                <a:solidFill>
                  <a:schemeClr val="dk1"/>
                </a:solidFill>
                <a:latin typeface="IBM Plex Sans KR"/>
                <a:ea typeface="IBM Plex Sans KR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413F94-5511-BDA4-11D3-6214506306BE}"/>
              </a:ext>
            </a:extLst>
          </p:cNvPr>
          <p:cNvSpPr txBox="1"/>
          <p:nvPr/>
        </p:nvSpPr>
        <p:spPr>
          <a:xfrm>
            <a:off x="153402" y="165434"/>
            <a:ext cx="578718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IBM Plex Sans KR Medium"/>
                <a:ea typeface="IBM Plex Sans KR Medium"/>
              </a:rPr>
              <a:t>2. </a:t>
            </a:r>
            <a:r>
              <a:rPr lang="ko-KR" sz="1600" b="1">
                <a:solidFill>
                  <a:schemeClr val="dk1"/>
                </a:solidFill>
                <a:latin typeface="IBM Plex Sans KR Medium"/>
                <a:ea typeface="IBM Plex Sans KR Medium"/>
              </a:rPr>
              <a:t>도서 상세페이지</a:t>
            </a:r>
            <a:r>
              <a:rPr lang="ko-KR" sz="1600">
                <a:solidFill>
                  <a:schemeClr val="dk1"/>
                </a:solidFill>
                <a:latin typeface="IBM Plex Sans KR Medium"/>
                <a:ea typeface="IBM Plex Sans KR Medium"/>
              </a:rPr>
              <a:t> 구현 과정 및 결과 </a:t>
            </a:r>
            <a:r>
              <a:rPr lang="en-US" altLang="ko-KR" sz="1600">
                <a:solidFill>
                  <a:schemeClr val="dk1"/>
                </a:solidFill>
                <a:latin typeface="IBM Plex Sans KR Medium"/>
              </a:rPr>
              <a:t>(</a:t>
            </a:r>
            <a:r>
              <a:rPr lang="ko-KR" sz="1600" err="1">
                <a:solidFill>
                  <a:schemeClr val="dk1"/>
                </a:solidFill>
                <a:latin typeface="IBM Plex Sans KR Medium"/>
                <a:ea typeface="IBM Plex Sans KR Medium"/>
              </a:rPr>
              <a:t>조해리</a:t>
            </a:r>
            <a:r>
              <a:rPr lang="en-US" altLang="ko-KR" sz="1600">
                <a:solidFill>
                  <a:schemeClr val="dk1"/>
                </a:solidFill>
                <a:latin typeface="IBM Plex Sans KR Medium"/>
              </a:rPr>
              <a:t>)</a:t>
            </a:r>
            <a:endParaRPr lang="ko-KR" altLang="en-US">
              <a:solidFill>
                <a:schemeClr val="dk1"/>
              </a:solidFill>
              <a:latin typeface="IBM Plex Sans KR Medium"/>
              <a:ea typeface="IBM Plex Sans KR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" grpId="0"/>
      <p:bldP spid="344" grpId="0"/>
      <p:bldP spid="3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/>
          <p:nvPr/>
        </p:nvSpPr>
        <p:spPr>
          <a:xfrm>
            <a:off x="4889525" y="564975"/>
            <a:ext cx="4164600" cy="3092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7DC2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6"/>
          <p:cNvSpPr txBox="1"/>
          <p:nvPr/>
        </p:nvSpPr>
        <p:spPr>
          <a:xfrm>
            <a:off x="178100" y="105075"/>
            <a:ext cx="42261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2</a:t>
            </a:r>
            <a:r>
              <a:rPr lang="en-US" alt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ko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ko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에러</a:t>
            </a: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구현 과정 및 결과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6"/>
          <p:cNvSpPr txBox="1"/>
          <p:nvPr/>
        </p:nvSpPr>
        <p:spPr>
          <a:xfrm>
            <a:off x="5224800" y="851275"/>
            <a:ext cx="22488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6"/>
          <p:cNvSpPr txBox="1"/>
          <p:nvPr/>
        </p:nvSpPr>
        <p:spPr>
          <a:xfrm>
            <a:off x="5752075" y="420850"/>
            <a:ext cx="309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6"/>
          <p:cNvSpPr txBox="1"/>
          <p:nvPr/>
        </p:nvSpPr>
        <p:spPr>
          <a:xfrm>
            <a:off x="124300" y="1130700"/>
            <a:ext cx="352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6"/>
          <p:cNvSpPr txBox="1"/>
          <p:nvPr/>
        </p:nvSpPr>
        <p:spPr>
          <a:xfrm>
            <a:off x="573800" y="1923325"/>
            <a:ext cx="352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4" name="Google Shape;364;p36"/>
          <p:cNvGrpSpPr/>
          <p:nvPr/>
        </p:nvGrpSpPr>
        <p:grpSpPr>
          <a:xfrm>
            <a:off x="124304" y="641394"/>
            <a:ext cx="4648031" cy="2959016"/>
            <a:chOff x="124290" y="641387"/>
            <a:chExt cx="5715027" cy="3535264"/>
          </a:xfrm>
        </p:grpSpPr>
        <p:grpSp>
          <p:nvGrpSpPr>
            <p:cNvPr id="365" name="Google Shape;365;p36"/>
            <p:cNvGrpSpPr/>
            <p:nvPr/>
          </p:nvGrpSpPr>
          <p:grpSpPr>
            <a:xfrm>
              <a:off x="124290" y="641387"/>
              <a:ext cx="5715027" cy="3535264"/>
              <a:chOff x="-256898" y="910171"/>
              <a:chExt cx="1970088" cy="2317750"/>
            </a:xfrm>
          </p:grpSpPr>
          <p:sp>
            <p:nvSpPr>
              <p:cNvPr id="366" name="Google Shape;366;p36"/>
              <p:cNvSpPr/>
              <p:nvPr/>
            </p:nvSpPr>
            <p:spPr>
              <a:xfrm>
                <a:off x="1617185" y="1081676"/>
                <a:ext cx="86220" cy="2142065"/>
              </a:xfrm>
              <a:custGeom>
                <a:avLst/>
                <a:gdLst/>
                <a:ahLst/>
                <a:cxnLst/>
                <a:rect l="l" t="t" r="r" b="b"/>
                <a:pathLst>
                  <a:path w="236220" h="5868670" extrusionOk="0">
                    <a:moveTo>
                      <a:pt x="236220" y="240030"/>
                    </a:moveTo>
                    <a:lnTo>
                      <a:pt x="236220" y="494030"/>
                    </a:lnTo>
                    <a:moveTo>
                      <a:pt x="236220" y="494030"/>
                    </a:moveTo>
                    <a:lnTo>
                      <a:pt x="236220" y="5868670"/>
                    </a:lnTo>
                    <a:lnTo>
                      <a:pt x="0" y="5868670"/>
                    </a:lnTo>
                    <a:lnTo>
                      <a:pt x="0" y="0"/>
                    </a:lnTo>
                    <a:lnTo>
                      <a:pt x="236220" y="0"/>
                    </a:lnTo>
                    <a:lnTo>
                      <a:pt x="236220" y="24003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67" name="Google Shape;367;p36"/>
              <p:cNvSpPr/>
              <p:nvPr/>
            </p:nvSpPr>
            <p:spPr>
              <a:xfrm>
                <a:off x="-248138" y="914331"/>
                <a:ext cx="1961280" cy="1549648"/>
              </a:xfrm>
              <a:custGeom>
                <a:avLst/>
                <a:gdLst/>
                <a:ahLst/>
                <a:cxnLst/>
                <a:rect l="l" t="t" r="r" b="b"/>
                <a:pathLst>
                  <a:path w="5373370" h="4245610" extrusionOk="0">
                    <a:moveTo>
                      <a:pt x="5373370" y="2345690"/>
                    </a:moveTo>
                    <a:lnTo>
                      <a:pt x="5373370" y="4182110"/>
                    </a:lnTo>
                    <a:cubicBezTo>
                      <a:pt x="5373370" y="4217670"/>
                      <a:pt x="5344160" y="4245610"/>
                      <a:pt x="5309870" y="4245610"/>
                    </a:cubicBezTo>
                    <a:lnTo>
                      <a:pt x="5201920" y="4245610"/>
                    </a:lnTo>
                    <a:cubicBezTo>
                      <a:pt x="5166360" y="4245610"/>
                      <a:pt x="5138420" y="4216400"/>
                      <a:pt x="5138420" y="4182110"/>
                    </a:cubicBezTo>
                    <a:lnTo>
                      <a:pt x="5138420" y="2345690"/>
                    </a:lnTo>
                    <a:cubicBezTo>
                      <a:pt x="5138420" y="2310130"/>
                      <a:pt x="5167630" y="2282190"/>
                      <a:pt x="5201920" y="2282190"/>
                    </a:cubicBezTo>
                    <a:lnTo>
                      <a:pt x="5309870" y="2282190"/>
                    </a:lnTo>
                    <a:cubicBezTo>
                      <a:pt x="5344160" y="2282190"/>
                      <a:pt x="5373370" y="2310130"/>
                      <a:pt x="5373370" y="2345690"/>
                    </a:cubicBezTo>
                    <a:close/>
                    <a:moveTo>
                      <a:pt x="5126990" y="0"/>
                    </a:moveTo>
                    <a:lnTo>
                      <a:pt x="246380" y="0"/>
                    </a:lnTo>
                    <a:cubicBezTo>
                      <a:pt x="110490" y="0"/>
                      <a:pt x="0" y="110490"/>
                      <a:pt x="0" y="246380"/>
                    </a:cubicBezTo>
                    <a:lnTo>
                      <a:pt x="0" y="458470"/>
                    </a:lnTo>
                    <a:lnTo>
                      <a:pt x="5373370" y="458470"/>
                    </a:lnTo>
                    <a:lnTo>
                      <a:pt x="5373370" y="246380"/>
                    </a:lnTo>
                    <a:cubicBezTo>
                      <a:pt x="5373370" y="110490"/>
                      <a:pt x="5262880" y="0"/>
                      <a:pt x="5126990" y="0"/>
                    </a:cubicBezTo>
                    <a:close/>
                  </a:path>
                </a:pathLst>
              </a:custGeom>
              <a:solidFill>
                <a:srgbClr val="4B6FED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6"/>
              <p:cNvSpPr/>
              <p:nvPr/>
            </p:nvSpPr>
            <p:spPr>
              <a:xfrm>
                <a:off x="-176462" y="968418"/>
                <a:ext cx="237801" cy="59334"/>
              </a:xfrm>
              <a:custGeom>
                <a:avLst/>
                <a:gdLst/>
                <a:ahLst/>
                <a:cxnLst/>
                <a:rect l="l" t="t" r="r" b="b"/>
                <a:pathLst>
                  <a:path w="651510" h="162560" extrusionOk="0">
                    <a:moveTo>
                      <a:pt x="162560" y="81280"/>
                    </a:moveTo>
                    <a:cubicBezTo>
                      <a:pt x="162560" y="125730"/>
                      <a:pt x="125730" y="162560"/>
                      <a:pt x="81280" y="162560"/>
                    </a:cubicBezTo>
                    <a:cubicBezTo>
                      <a:pt x="36830" y="162560"/>
                      <a:pt x="0" y="125730"/>
                      <a:pt x="0" y="81280"/>
                    </a:cubicBezTo>
                    <a:cubicBezTo>
                      <a:pt x="0" y="36830"/>
                      <a:pt x="36830" y="0"/>
                      <a:pt x="81280" y="0"/>
                    </a:cubicBezTo>
                    <a:cubicBezTo>
                      <a:pt x="125730" y="0"/>
                      <a:pt x="162560" y="35560"/>
                      <a:pt x="162560" y="81280"/>
                    </a:cubicBezTo>
                    <a:close/>
                    <a:moveTo>
                      <a:pt x="570230" y="0"/>
                    </a:moveTo>
                    <a:cubicBezTo>
                      <a:pt x="525780" y="0"/>
                      <a:pt x="488950" y="36830"/>
                      <a:pt x="488950" y="81280"/>
                    </a:cubicBezTo>
                    <a:cubicBezTo>
                      <a:pt x="488950" y="125730"/>
                      <a:pt x="525780" y="162560"/>
                      <a:pt x="570230" y="162560"/>
                    </a:cubicBezTo>
                    <a:cubicBezTo>
                      <a:pt x="614680" y="162560"/>
                      <a:pt x="651510" y="125730"/>
                      <a:pt x="651510" y="81280"/>
                    </a:cubicBezTo>
                    <a:cubicBezTo>
                      <a:pt x="651510" y="36830"/>
                      <a:pt x="614680" y="0"/>
                      <a:pt x="570230" y="0"/>
                    </a:cubicBezTo>
                    <a:close/>
                    <a:moveTo>
                      <a:pt x="325120" y="0"/>
                    </a:moveTo>
                    <a:cubicBezTo>
                      <a:pt x="280670" y="0"/>
                      <a:pt x="243840" y="36830"/>
                      <a:pt x="243840" y="81280"/>
                    </a:cubicBezTo>
                    <a:cubicBezTo>
                      <a:pt x="243840" y="125730"/>
                      <a:pt x="280670" y="162560"/>
                      <a:pt x="325120" y="162560"/>
                    </a:cubicBezTo>
                    <a:cubicBezTo>
                      <a:pt x="369570" y="162560"/>
                      <a:pt x="406400" y="125730"/>
                      <a:pt x="406400" y="81280"/>
                    </a:cubicBezTo>
                    <a:cubicBezTo>
                      <a:pt x="406400" y="36830"/>
                      <a:pt x="370840" y="0"/>
                      <a:pt x="325120" y="0"/>
                    </a:cubicBezTo>
                    <a:close/>
                  </a:path>
                </a:pathLst>
              </a:custGeom>
              <a:solidFill>
                <a:srgbClr val="7DC2DF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6"/>
              <p:cNvSpPr/>
              <p:nvPr/>
            </p:nvSpPr>
            <p:spPr>
              <a:xfrm>
                <a:off x="-256899" y="910171"/>
                <a:ext cx="1970088" cy="2317750"/>
              </a:xfrm>
              <a:custGeom>
                <a:avLst/>
                <a:gdLst/>
                <a:ahLst/>
                <a:cxnLst/>
                <a:rect l="l" t="t" r="r" b="b"/>
                <a:pathLst>
                  <a:path w="5397500" h="6350000" extrusionOk="0">
                    <a:moveTo>
                      <a:pt x="5137150" y="0"/>
                    </a:moveTo>
                    <a:lnTo>
                      <a:pt x="259080" y="0"/>
                    </a:lnTo>
                    <a:cubicBezTo>
                      <a:pt x="115570" y="0"/>
                      <a:pt x="0" y="115570"/>
                      <a:pt x="0" y="259080"/>
                    </a:cubicBezTo>
                    <a:lnTo>
                      <a:pt x="0" y="6090920"/>
                    </a:lnTo>
                    <a:cubicBezTo>
                      <a:pt x="0" y="6234430"/>
                      <a:pt x="115570" y="6350000"/>
                      <a:pt x="259080" y="6350000"/>
                    </a:cubicBezTo>
                    <a:lnTo>
                      <a:pt x="5137150" y="6350000"/>
                    </a:lnTo>
                    <a:cubicBezTo>
                      <a:pt x="5140960" y="6350000"/>
                      <a:pt x="5143500" y="6350000"/>
                      <a:pt x="5147310" y="6350000"/>
                    </a:cubicBezTo>
                    <a:lnTo>
                      <a:pt x="5148580" y="6350000"/>
                    </a:lnTo>
                    <a:cubicBezTo>
                      <a:pt x="5149850" y="6350000"/>
                      <a:pt x="5149850" y="6350000"/>
                      <a:pt x="5151120" y="6350000"/>
                    </a:cubicBezTo>
                    <a:cubicBezTo>
                      <a:pt x="5288280" y="6343650"/>
                      <a:pt x="5397500" y="6230620"/>
                      <a:pt x="5397500" y="6092190"/>
                    </a:cubicBezTo>
                    <a:lnTo>
                      <a:pt x="5397500" y="4145280"/>
                    </a:lnTo>
                    <a:lnTo>
                      <a:pt x="5397500" y="2406650"/>
                    </a:lnTo>
                    <a:lnTo>
                      <a:pt x="5397500" y="471170"/>
                    </a:lnTo>
                    <a:lnTo>
                      <a:pt x="5397500" y="259080"/>
                    </a:lnTo>
                    <a:cubicBezTo>
                      <a:pt x="5396230" y="115570"/>
                      <a:pt x="5279390" y="0"/>
                      <a:pt x="5137150" y="0"/>
                    </a:cubicBezTo>
                    <a:close/>
                    <a:moveTo>
                      <a:pt x="259080" y="22860"/>
                    </a:moveTo>
                    <a:lnTo>
                      <a:pt x="5137150" y="22860"/>
                    </a:lnTo>
                    <a:cubicBezTo>
                      <a:pt x="5267960" y="22860"/>
                      <a:pt x="5373370" y="128270"/>
                      <a:pt x="5373370" y="259080"/>
                    </a:cubicBezTo>
                    <a:lnTo>
                      <a:pt x="5373370" y="459740"/>
                    </a:lnTo>
                    <a:lnTo>
                      <a:pt x="5147310" y="459740"/>
                    </a:lnTo>
                    <a:lnTo>
                      <a:pt x="22860" y="459740"/>
                    </a:lnTo>
                    <a:lnTo>
                      <a:pt x="22860" y="259080"/>
                    </a:lnTo>
                    <a:cubicBezTo>
                      <a:pt x="22860" y="128270"/>
                      <a:pt x="128270" y="22860"/>
                      <a:pt x="259080" y="22860"/>
                    </a:cubicBezTo>
                    <a:close/>
                    <a:moveTo>
                      <a:pt x="22860" y="6090920"/>
                    </a:moveTo>
                    <a:lnTo>
                      <a:pt x="22860" y="481330"/>
                    </a:lnTo>
                    <a:lnTo>
                      <a:pt x="5137150" y="481330"/>
                    </a:lnTo>
                    <a:lnTo>
                      <a:pt x="5137150" y="6327140"/>
                    </a:lnTo>
                    <a:lnTo>
                      <a:pt x="259080" y="6327140"/>
                    </a:lnTo>
                    <a:cubicBezTo>
                      <a:pt x="128270" y="6327140"/>
                      <a:pt x="22860" y="6221730"/>
                      <a:pt x="22860" y="6090920"/>
                    </a:cubicBezTo>
                    <a:close/>
                    <a:moveTo>
                      <a:pt x="5373370" y="6090920"/>
                    </a:moveTo>
                    <a:cubicBezTo>
                      <a:pt x="5373370" y="6214110"/>
                      <a:pt x="5279390" y="6314440"/>
                      <a:pt x="5158740" y="6325870"/>
                    </a:cubicBezTo>
                    <a:lnTo>
                      <a:pt x="5158740" y="4216400"/>
                    </a:lnTo>
                    <a:cubicBezTo>
                      <a:pt x="5181600" y="4248150"/>
                      <a:pt x="5218430" y="4269740"/>
                      <a:pt x="5260340" y="4269740"/>
                    </a:cubicBezTo>
                    <a:lnTo>
                      <a:pt x="5270500" y="4269740"/>
                    </a:lnTo>
                    <a:cubicBezTo>
                      <a:pt x="5312410" y="4269740"/>
                      <a:pt x="5350510" y="4248150"/>
                      <a:pt x="5372100" y="4216400"/>
                    </a:cubicBezTo>
                    <a:lnTo>
                      <a:pt x="5372100" y="6090920"/>
                    </a:lnTo>
                    <a:lnTo>
                      <a:pt x="5373370" y="6090920"/>
                    </a:lnTo>
                    <a:close/>
                    <a:moveTo>
                      <a:pt x="5158740" y="4145280"/>
                    </a:moveTo>
                    <a:lnTo>
                      <a:pt x="5158740" y="2406650"/>
                    </a:lnTo>
                    <a:cubicBezTo>
                      <a:pt x="5158740" y="2350770"/>
                      <a:pt x="5204460" y="2305050"/>
                      <a:pt x="5260340" y="2305050"/>
                    </a:cubicBezTo>
                    <a:lnTo>
                      <a:pt x="5270500" y="2305050"/>
                    </a:lnTo>
                    <a:cubicBezTo>
                      <a:pt x="5326380" y="2305050"/>
                      <a:pt x="5372100" y="2350770"/>
                      <a:pt x="5372100" y="2406650"/>
                    </a:cubicBezTo>
                    <a:lnTo>
                      <a:pt x="5372100" y="4145280"/>
                    </a:lnTo>
                    <a:cubicBezTo>
                      <a:pt x="5372100" y="4201160"/>
                      <a:pt x="5326380" y="4246880"/>
                      <a:pt x="5270500" y="4246880"/>
                    </a:cubicBezTo>
                    <a:lnTo>
                      <a:pt x="5260340" y="4246880"/>
                    </a:lnTo>
                    <a:cubicBezTo>
                      <a:pt x="5204460" y="4246880"/>
                      <a:pt x="5158740" y="4201160"/>
                      <a:pt x="5158740" y="4145280"/>
                    </a:cubicBezTo>
                    <a:close/>
                    <a:moveTo>
                      <a:pt x="5271770" y="2282190"/>
                    </a:moveTo>
                    <a:lnTo>
                      <a:pt x="5261610" y="2282190"/>
                    </a:lnTo>
                    <a:cubicBezTo>
                      <a:pt x="5219700" y="2282190"/>
                      <a:pt x="5181600" y="2303780"/>
                      <a:pt x="5160010" y="2335530"/>
                    </a:cubicBezTo>
                    <a:lnTo>
                      <a:pt x="5160010" y="481330"/>
                    </a:lnTo>
                    <a:lnTo>
                      <a:pt x="5374640" y="481330"/>
                    </a:lnTo>
                    <a:lnTo>
                      <a:pt x="5374640" y="2334260"/>
                    </a:lnTo>
                    <a:cubicBezTo>
                      <a:pt x="5350510" y="2303780"/>
                      <a:pt x="5313680" y="2282190"/>
                      <a:pt x="5271770" y="2282190"/>
                    </a:cubicBezTo>
                    <a:close/>
                    <a:moveTo>
                      <a:pt x="302260" y="332740"/>
                    </a:moveTo>
                    <a:cubicBezTo>
                      <a:pt x="353060" y="332740"/>
                      <a:pt x="394970" y="290830"/>
                      <a:pt x="394970" y="240030"/>
                    </a:cubicBezTo>
                    <a:cubicBezTo>
                      <a:pt x="394970" y="189230"/>
                      <a:pt x="353060" y="147320"/>
                      <a:pt x="302260" y="147320"/>
                    </a:cubicBezTo>
                    <a:cubicBezTo>
                      <a:pt x="251460" y="147320"/>
                      <a:pt x="209550" y="190500"/>
                      <a:pt x="209550" y="241300"/>
                    </a:cubicBezTo>
                    <a:cubicBezTo>
                      <a:pt x="209550" y="292100"/>
                      <a:pt x="251460" y="332740"/>
                      <a:pt x="302260" y="332740"/>
                    </a:cubicBezTo>
                    <a:close/>
                    <a:moveTo>
                      <a:pt x="302260" y="171450"/>
                    </a:moveTo>
                    <a:cubicBezTo>
                      <a:pt x="340360" y="171450"/>
                      <a:pt x="372110" y="203200"/>
                      <a:pt x="372110" y="241300"/>
                    </a:cubicBezTo>
                    <a:cubicBezTo>
                      <a:pt x="372110" y="279400"/>
                      <a:pt x="340360" y="311150"/>
                      <a:pt x="302260" y="311150"/>
                    </a:cubicBezTo>
                    <a:cubicBezTo>
                      <a:pt x="264160" y="311150"/>
                      <a:pt x="232410" y="279400"/>
                      <a:pt x="232410" y="241300"/>
                    </a:cubicBezTo>
                    <a:cubicBezTo>
                      <a:pt x="232410" y="201930"/>
                      <a:pt x="264160" y="171450"/>
                      <a:pt x="302260" y="171450"/>
                    </a:cubicBezTo>
                    <a:close/>
                    <a:moveTo>
                      <a:pt x="546100" y="332740"/>
                    </a:moveTo>
                    <a:cubicBezTo>
                      <a:pt x="596900" y="332740"/>
                      <a:pt x="638810" y="290830"/>
                      <a:pt x="638810" y="240030"/>
                    </a:cubicBezTo>
                    <a:cubicBezTo>
                      <a:pt x="638810" y="189230"/>
                      <a:pt x="596900" y="148590"/>
                      <a:pt x="546100" y="148590"/>
                    </a:cubicBezTo>
                    <a:cubicBezTo>
                      <a:pt x="495300" y="148590"/>
                      <a:pt x="454660" y="190500"/>
                      <a:pt x="454660" y="241300"/>
                    </a:cubicBezTo>
                    <a:cubicBezTo>
                      <a:pt x="454660" y="292100"/>
                      <a:pt x="495300" y="332740"/>
                      <a:pt x="546100" y="332740"/>
                    </a:cubicBezTo>
                    <a:close/>
                    <a:moveTo>
                      <a:pt x="546100" y="171450"/>
                    </a:moveTo>
                    <a:cubicBezTo>
                      <a:pt x="584200" y="171450"/>
                      <a:pt x="615950" y="203200"/>
                      <a:pt x="615950" y="241300"/>
                    </a:cubicBezTo>
                    <a:cubicBezTo>
                      <a:pt x="615950" y="279400"/>
                      <a:pt x="584200" y="311150"/>
                      <a:pt x="546100" y="311150"/>
                    </a:cubicBezTo>
                    <a:cubicBezTo>
                      <a:pt x="508000" y="311150"/>
                      <a:pt x="476250" y="279400"/>
                      <a:pt x="476250" y="241300"/>
                    </a:cubicBezTo>
                    <a:cubicBezTo>
                      <a:pt x="476250" y="201930"/>
                      <a:pt x="508000" y="171450"/>
                      <a:pt x="546100" y="171450"/>
                    </a:cubicBezTo>
                    <a:close/>
                    <a:moveTo>
                      <a:pt x="791210" y="332740"/>
                    </a:moveTo>
                    <a:cubicBezTo>
                      <a:pt x="842010" y="332740"/>
                      <a:pt x="883920" y="290830"/>
                      <a:pt x="883920" y="240030"/>
                    </a:cubicBezTo>
                    <a:cubicBezTo>
                      <a:pt x="883920" y="189230"/>
                      <a:pt x="842010" y="147320"/>
                      <a:pt x="791210" y="147320"/>
                    </a:cubicBezTo>
                    <a:cubicBezTo>
                      <a:pt x="740410" y="147320"/>
                      <a:pt x="698500" y="190500"/>
                      <a:pt x="698500" y="241300"/>
                    </a:cubicBezTo>
                    <a:cubicBezTo>
                      <a:pt x="698500" y="292100"/>
                      <a:pt x="740410" y="332740"/>
                      <a:pt x="791210" y="332740"/>
                    </a:cubicBezTo>
                    <a:close/>
                    <a:moveTo>
                      <a:pt x="791210" y="171450"/>
                    </a:moveTo>
                    <a:cubicBezTo>
                      <a:pt x="829310" y="171450"/>
                      <a:pt x="861060" y="203200"/>
                      <a:pt x="861060" y="241300"/>
                    </a:cubicBezTo>
                    <a:cubicBezTo>
                      <a:pt x="861060" y="279400"/>
                      <a:pt x="829310" y="311150"/>
                      <a:pt x="791210" y="311150"/>
                    </a:cubicBezTo>
                    <a:cubicBezTo>
                      <a:pt x="753110" y="311150"/>
                      <a:pt x="721360" y="279400"/>
                      <a:pt x="721360" y="241300"/>
                    </a:cubicBezTo>
                    <a:cubicBezTo>
                      <a:pt x="721360" y="201930"/>
                      <a:pt x="751840" y="171450"/>
                      <a:pt x="791210" y="171450"/>
                    </a:cubicBezTo>
                    <a:close/>
                  </a:path>
                </a:pathLst>
              </a:custGeom>
              <a:solidFill>
                <a:srgbClr val="152544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70" name="Google Shape;370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8100" y="899575"/>
              <a:ext cx="5373050" cy="3213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1" name="Google Shape;371;p36"/>
          <p:cNvSpPr txBox="1"/>
          <p:nvPr/>
        </p:nvSpPr>
        <p:spPr>
          <a:xfrm>
            <a:off x="1182075" y="1733725"/>
            <a:ext cx="352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6"/>
          <p:cNvSpPr txBox="1"/>
          <p:nvPr/>
        </p:nvSpPr>
        <p:spPr>
          <a:xfrm>
            <a:off x="1182075" y="775075"/>
            <a:ext cx="352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2CCCCE4-1EEF-B2F3-3AFD-92BC9D742468}"/>
              </a:ext>
            </a:extLst>
          </p:cNvPr>
          <p:cNvGrpSpPr/>
          <p:nvPr/>
        </p:nvGrpSpPr>
        <p:grpSpPr>
          <a:xfrm>
            <a:off x="5019943" y="945207"/>
            <a:ext cx="3895200" cy="1015632"/>
            <a:chOff x="5019943" y="945207"/>
            <a:chExt cx="3895200" cy="1015632"/>
          </a:xfrm>
        </p:grpSpPr>
        <p:sp>
          <p:nvSpPr>
            <p:cNvPr id="360" name="Google Shape;360;p36"/>
            <p:cNvSpPr txBox="1"/>
            <p:nvPr/>
          </p:nvSpPr>
          <p:spPr>
            <a:xfrm>
              <a:off x="5019943" y="945207"/>
              <a:ext cx="3895200" cy="1015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IBM Plex Sans KR Medium"/>
                <a:buAutoNum type="arabicPeriod"/>
              </a:pPr>
              <a:r>
                <a:rPr lang="ko" sz="1800">
                  <a:solidFill>
                    <a:srgbClr val="FF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잘못된 경로 </a:t>
              </a:r>
              <a:r>
                <a:rPr lang="ko" sz="1800" err="1">
                  <a:solidFill>
                    <a:srgbClr val="FF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접근시</a:t>
              </a:r>
              <a:r>
                <a:rPr lang="ko" sz="1800">
                  <a:solidFill>
                    <a:srgbClr val="FF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에러 페이지</a:t>
              </a:r>
              <a:endParaRPr sz="18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	</a:t>
              </a:r>
              <a:endParaRPr lang="ko" altLang="en-US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</a:endParaRP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5E35D1-06DF-D7F8-6346-FFE40F3530CB}"/>
                </a:ext>
              </a:extLst>
            </p:cNvPr>
            <p:cNvSpPr txBox="1"/>
            <p:nvPr/>
          </p:nvSpPr>
          <p:spPr>
            <a:xfrm>
              <a:off x="5260807" y="1392655"/>
              <a:ext cx="3441031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" sz="1200" err="1">
                  <a:solidFill>
                    <a:schemeClr val="dk1"/>
                  </a:solidFill>
                  <a:latin typeface="IBM Plex Sans KR Medium"/>
                  <a:ea typeface="Malgun Gothic"/>
                </a:rPr>
                <a:t>UseLocation</a:t>
              </a:r>
              <a:r>
                <a:rPr lang="en-US" altLang="ko" sz="1200">
                  <a:solidFill>
                    <a:schemeClr val="dk1"/>
                  </a:solidFill>
                  <a:latin typeface="IBM Plex Sans KR Medium"/>
                  <a:ea typeface="Malgun Gothic"/>
                </a:rPr>
                <a:t>()</a:t>
              </a:r>
              <a:r>
                <a:rPr lang="ko" altLang="en-US" sz="1200">
                  <a:solidFill>
                    <a:schemeClr val="dk1"/>
                  </a:solidFill>
                  <a:latin typeface="IBM Plex Sans KR Medium"/>
                  <a:ea typeface="IBM Plex Sans KR Medium"/>
                </a:rPr>
                <a:t>훅을 통해 사용자가 잘못된</a:t>
              </a:r>
              <a:endParaRPr lang="en-US" altLang="ko-KR" sz="1200">
                <a:solidFill>
                  <a:schemeClr val="dk1"/>
                </a:solidFill>
                <a:latin typeface="IBM Plex Sans KR Medium"/>
                <a:ea typeface="IBM Plex Sans KR Medium"/>
              </a:endParaRPr>
            </a:p>
            <a:p>
              <a:r>
                <a:rPr lang="ko" altLang="en-US" sz="1200">
                  <a:solidFill>
                    <a:schemeClr val="dk1"/>
                  </a:solidFill>
                  <a:latin typeface="IBM Plex Sans KR Medium"/>
                  <a:ea typeface="IBM Plex Sans KR Medium"/>
                </a:rPr>
                <a:t>경로로 접근시에 에러 페이지 출력</a:t>
              </a:r>
              <a:endParaRPr lang="ko-KR">
                <a:solidFill>
                  <a:schemeClr val="dk1"/>
                </a:solidFill>
                <a:latin typeface="IBM Plex Sans KR Medium"/>
                <a:ea typeface="IBM Plex Sans KR Medium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D673A7-1A43-4485-56CA-E5D7F3235B00}"/>
              </a:ext>
            </a:extLst>
          </p:cNvPr>
          <p:cNvGrpSpPr/>
          <p:nvPr/>
        </p:nvGrpSpPr>
        <p:grpSpPr>
          <a:xfrm>
            <a:off x="5140492" y="1997241"/>
            <a:ext cx="3675647" cy="1176905"/>
            <a:chOff x="5140492" y="1997241"/>
            <a:chExt cx="3675647" cy="117690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2E9910-C8FF-4DD1-106B-3816773FF91D}"/>
                </a:ext>
              </a:extLst>
            </p:cNvPr>
            <p:cNvSpPr txBox="1"/>
            <p:nvPr/>
          </p:nvSpPr>
          <p:spPr>
            <a:xfrm>
              <a:off x="5140492" y="1997241"/>
              <a:ext cx="3675647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114300"/>
              <a:r>
                <a:rPr lang="en-US" altLang="ko-KR" sz="1800">
                  <a:solidFill>
                    <a:srgbClr val="FF0000"/>
                  </a:solidFill>
                  <a:latin typeface="IBM Plex Sans KR Medium"/>
                  <a:ea typeface="Malgun Gothic"/>
                </a:rPr>
                <a:t>2.</a:t>
              </a:r>
              <a:r>
                <a:rPr lang="ko" altLang="en-US" sz="1800">
                  <a:solidFill>
                    <a:srgbClr val="FF0000"/>
                  </a:solidFill>
                  <a:latin typeface="IBM Plex Sans KR Medium"/>
                  <a:ea typeface="IBM Plex Sans KR Medium"/>
                </a:rPr>
                <a:t> 로고 클릭 시 초기 화면으로 이동</a:t>
              </a:r>
              <a:endParaRPr lang="ko-KR" sz="1800">
                <a:solidFill>
                  <a:srgbClr val="FF0000"/>
                </a:solidFill>
                <a:latin typeface="IBM Plex Sans KR Medium"/>
                <a:ea typeface="IBM Plex Sans KR Medium"/>
              </a:endParaRPr>
            </a:p>
            <a:p>
              <a:pPr algn="just"/>
              <a:endParaRPr lang="ko" altLang="en-US" sz="1200">
                <a:solidFill>
                  <a:schemeClr val="dk1"/>
                </a:solidFill>
                <a:latin typeface="IBM Plex Sans KR Medium"/>
                <a:ea typeface="IBM Plex Sans KR Medium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D0C3EE-7403-47B1-67F5-BDECC7CD72BC}"/>
                </a:ext>
              </a:extLst>
            </p:cNvPr>
            <p:cNvSpPr txBox="1"/>
            <p:nvPr/>
          </p:nvSpPr>
          <p:spPr>
            <a:xfrm>
              <a:off x="5546557" y="2343149"/>
              <a:ext cx="2743200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/>
              <a:r>
                <a:rPr lang="en-US" altLang="ko-KR" sz="1200">
                  <a:solidFill>
                    <a:schemeClr val="dk1"/>
                  </a:solidFill>
                  <a:latin typeface="IBM Plex Sans KR Medium"/>
                  <a:ea typeface="Malgun Gothic"/>
                </a:rPr>
                <a:t>Link</a:t>
              </a:r>
              <a:r>
                <a:rPr lang="ko" altLang="en-US" sz="1200">
                  <a:solidFill>
                    <a:schemeClr val="dk1"/>
                  </a:solidFill>
                  <a:latin typeface="IBM Plex Sans KR Medium"/>
                  <a:ea typeface="IBM Plex Sans KR Medium"/>
                </a:rPr>
                <a:t> 태그를 이용해서 어떤 페이지에서는 초기 화면인 간략 검색 페이지로 이동 자유로운 페이지 이동을 통해 사용자의 페이지 사용 능률 증가</a:t>
              </a:r>
              <a:endParaRPr lang="ko-KR">
                <a:solidFill>
                  <a:schemeClr val="dk1"/>
                </a:solidFill>
                <a:latin typeface="IBM Plex Sans KR Medium"/>
                <a:ea typeface="IBM Plex Sans KR Medium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/>
      <p:bldP spid="3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/>
          <p:nvPr/>
        </p:nvSpPr>
        <p:spPr>
          <a:xfrm rot="5400000">
            <a:off x="6383757" y="2458543"/>
            <a:ext cx="4277901" cy="210006"/>
          </a:xfrm>
          <a:custGeom>
            <a:avLst/>
            <a:gdLst/>
            <a:ahLst/>
            <a:cxnLst/>
            <a:rect l="l" t="t" r="r" b="b"/>
            <a:pathLst>
              <a:path w="8555801" h="420012" extrusionOk="0">
                <a:moveTo>
                  <a:pt x="0" y="0"/>
                </a:moveTo>
                <a:lnTo>
                  <a:pt x="8555801" y="0"/>
                </a:lnTo>
                <a:lnTo>
                  <a:pt x="8555801" y="420012"/>
                </a:lnTo>
                <a:lnTo>
                  <a:pt x="0" y="420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8" name="Google Shape;378;p37"/>
          <p:cNvSpPr/>
          <p:nvPr/>
        </p:nvSpPr>
        <p:spPr>
          <a:xfrm>
            <a:off x="547025" y="2524526"/>
            <a:ext cx="7521175" cy="2194780"/>
          </a:xfrm>
          <a:custGeom>
            <a:avLst/>
            <a:gdLst/>
            <a:ahLst/>
            <a:cxnLst/>
            <a:rect l="l" t="t" r="r" b="b"/>
            <a:pathLst>
              <a:path w="5090474" h="848224" extrusionOk="0">
                <a:moveTo>
                  <a:pt x="4966014" y="848224"/>
                </a:moveTo>
                <a:lnTo>
                  <a:pt x="124460" y="848224"/>
                </a:lnTo>
                <a:cubicBezTo>
                  <a:pt x="55880" y="848224"/>
                  <a:pt x="0" y="792344"/>
                  <a:pt x="0" y="7237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966014" y="0"/>
                </a:lnTo>
                <a:cubicBezTo>
                  <a:pt x="5034594" y="0"/>
                  <a:pt x="5090474" y="55880"/>
                  <a:pt x="5090474" y="124460"/>
                </a:cubicBezTo>
                <a:lnTo>
                  <a:pt x="5090474" y="723764"/>
                </a:lnTo>
                <a:cubicBezTo>
                  <a:pt x="5090474" y="792344"/>
                  <a:pt x="5034594" y="848224"/>
                  <a:pt x="4966014" y="8482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7"/>
          <p:cNvSpPr/>
          <p:nvPr/>
        </p:nvSpPr>
        <p:spPr>
          <a:xfrm>
            <a:off x="558825" y="938413"/>
            <a:ext cx="7497573" cy="1450463"/>
          </a:xfrm>
          <a:custGeom>
            <a:avLst/>
            <a:gdLst/>
            <a:ahLst/>
            <a:cxnLst/>
            <a:rect l="l" t="t" r="r" b="b"/>
            <a:pathLst>
              <a:path w="5117797" h="848224" extrusionOk="0">
                <a:moveTo>
                  <a:pt x="4993337" y="848224"/>
                </a:moveTo>
                <a:lnTo>
                  <a:pt x="124460" y="848224"/>
                </a:lnTo>
                <a:cubicBezTo>
                  <a:pt x="55880" y="848224"/>
                  <a:pt x="0" y="792344"/>
                  <a:pt x="0" y="7237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993337" y="0"/>
                </a:lnTo>
                <a:cubicBezTo>
                  <a:pt x="5061917" y="0"/>
                  <a:pt x="5117797" y="55880"/>
                  <a:pt x="5117797" y="124460"/>
                </a:cubicBezTo>
                <a:lnTo>
                  <a:pt x="5117797" y="723764"/>
                </a:lnTo>
                <a:cubicBezTo>
                  <a:pt x="5117797" y="792344"/>
                  <a:pt x="5061917" y="848224"/>
                  <a:pt x="4993337" y="848224"/>
                </a:cubicBezTo>
                <a:close/>
              </a:path>
            </a:pathLst>
          </a:custGeom>
          <a:solidFill>
            <a:srgbClr val="4B6FED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7"/>
          <p:cNvSpPr txBox="1"/>
          <p:nvPr/>
        </p:nvSpPr>
        <p:spPr>
          <a:xfrm>
            <a:off x="922854" y="1038110"/>
            <a:ext cx="52566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-페이지 이동을 위한 필수적인 라이브러리</a:t>
            </a:r>
            <a:endParaRPr sz="18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1. react-router </a:t>
            </a:r>
            <a:endParaRPr sz="15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2. react-router-dom</a:t>
            </a:r>
            <a:endParaRPr sz="15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1" name="Google Shape;381;p37"/>
          <p:cNvSpPr txBox="1"/>
          <p:nvPr/>
        </p:nvSpPr>
        <p:spPr>
          <a:xfrm>
            <a:off x="807625" y="3589800"/>
            <a:ext cx="309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7"/>
          <p:cNvSpPr txBox="1"/>
          <p:nvPr/>
        </p:nvSpPr>
        <p:spPr>
          <a:xfrm>
            <a:off x="859622" y="2720790"/>
            <a:ext cx="67524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-UI을 위한 라이브러리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1.modal 라이브러리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2.icon 라이브러리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3.table 라이브러리 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3" name="Google Shape;383;p37"/>
          <p:cNvSpPr txBox="1"/>
          <p:nvPr/>
        </p:nvSpPr>
        <p:spPr>
          <a:xfrm>
            <a:off x="1820625" y="248675"/>
            <a:ext cx="469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활용한 주요 라이브러리</a:t>
            </a:r>
            <a:endParaRPr sz="24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/>
      <p:bldP spid="38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/>
          <p:nvPr/>
        </p:nvSpPr>
        <p:spPr>
          <a:xfrm>
            <a:off x="5223499" y="4215594"/>
            <a:ext cx="2725227" cy="466523"/>
          </a:xfrm>
          <a:custGeom>
            <a:avLst/>
            <a:gdLst/>
            <a:ahLst/>
            <a:cxnLst/>
            <a:rect l="l" t="t" r="r" b="b"/>
            <a:pathLst>
              <a:path w="5117797" h="848224" extrusionOk="0">
                <a:moveTo>
                  <a:pt x="4993337" y="848224"/>
                </a:moveTo>
                <a:lnTo>
                  <a:pt x="124460" y="848224"/>
                </a:lnTo>
                <a:cubicBezTo>
                  <a:pt x="55880" y="848224"/>
                  <a:pt x="0" y="792344"/>
                  <a:pt x="0" y="7237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993337" y="0"/>
                </a:lnTo>
                <a:cubicBezTo>
                  <a:pt x="5061917" y="0"/>
                  <a:pt x="5117797" y="55880"/>
                  <a:pt x="5117797" y="124460"/>
                </a:cubicBezTo>
                <a:lnTo>
                  <a:pt x="5117797" y="723764"/>
                </a:lnTo>
                <a:cubicBezTo>
                  <a:pt x="5117797" y="792344"/>
                  <a:pt x="5061917" y="848224"/>
                  <a:pt x="4993337" y="848224"/>
                </a:cubicBezTo>
                <a:close/>
              </a:path>
            </a:pathLst>
          </a:custGeom>
          <a:solidFill>
            <a:srgbClr val="AABD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8"/>
          <p:cNvSpPr/>
          <p:nvPr/>
        </p:nvSpPr>
        <p:spPr>
          <a:xfrm>
            <a:off x="584875" y="2988000"/>
            <a:ext cx="7521175" cy="799451"/>
          </a:xfrm>
          <a:custGeom>
            <a:avLst/>
            <a:gdLst/>
            <a:ahLst/>
            <a:cxnLst/>
            <a:rect l="l" t="t" r="r" b="b"/>
            <a:pathLst>
              <a:path w="5090474" h="848224" extrusionOk="0">
                <a:moveTo>
                  <a:pt x="4966014" y="848224"/>
                </a:moveTo>
                <a:lnTo>
                  <a:pt x="124460" y="848224"/>
                </a:lnTo>
                <a:cubicBezTo>
                  <a:pt x="55880" y="848224"/>
                  <a:pt x="0" y="792344"/>
                  <a:pt x="0" y="7237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966014" y="0"/>
                </a:lnTo>
                <a:cubicBezTo>
                  <a:pt x="5034594" y="0"/>
                  <a:pt x="5090474" y="55880"/>
                  <a:pt x="5090474" y="124460"/>
                </a:cubicBezTo>
                <a:lnTo>
                  <a:pt x="5090474" y="723764"/>
                </a:lnTo>
                <a:cubicBezTo>
                  <a:pt x="5090474" y="792344"/>
                  <a:pt x="5034594" y="848224"/>
                  <a:pt x="4966014" y="8482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8"/>
          <p:cNvSpPr/>
          <p:nvPr/>
        </p:nvSpPr>
        <p:spPr>
          <a:xfrm rot="5400000">
            <a:off x="6383757" y="2458543"/>
            <a:ext cx="4277901" cy="210006"/>
          </a:xfrm>
          <a:custGeom>
            <a:avLst/>
            <a:gdLst/>
            <a:ahLst/>
            <a:cxnLst/>
            <a:rect l="l" t="t" r="r" b="b"/>
            <a:pathLst>
              <a:path w="8555801" h="420012" extrusionOk="0">
                <a:moveTo>
                  <a:pt x="0" y="0"/>
                </a:moveTo>
                <a:lnTo>
                  <a:pt x="8555801" y="0"/>
                </a:lnTo>
                <a:lnTo>
                  <a:pt x="8555801" y="420012"/>
                </a:lnTo>
                <a:lnTo>
                  <a:pt x="0" y="420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91" name="Google Shape;391;p38"/>
          <p:cNvSpPr/>
          <p:nvPr/>
        </p:nvSpPr>
        <p:spPr>
          <a:xfrm>
            <a:off x="558825" y="1104975"/>
            <a:ext cx="7497573" cy="896997"/>
          </a:xfrm>
          <a:custGeom>
            <a:avLst/>
            <a:gdLst/>
            <a:ahLst/>
            <a:cxnLst/>
            <a:rect l="l" t="t" r="r" b="b"/>
            <a:pathLst>
              <a:path w="5117797" h="848224" extrusionOk="0">
                <a:moveTo>
                  <a:pt x="4993337" y="848224"/>
                </a:moveTo>
                <a:lnTo>
                  <a:pt x="124460" y="848224"/>
                </a:lnTo>
                <a:cubicBezTo>
                  <a:pt x="55880" y="848224"/>
                  <a:pt x="0" y="792344"/>
                  <a:pt x="0" y="7237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993337" y="0"/>
                </a:lnTo>
                <a:cubicBezTo>
                  <a:pt x="5061917" y="0"/>
                  <a:pt x="5117797" y="55880"/>
                  <a:pt x="5117797" y="124460"/>
                </a:cubicBezTo>
                <a:lnTo>
                  <a:pt x="5117797" y="723764"/>
                </a:lnTo>
                <a:cubicBezTo>
                  <a:pt x="5117797" y="792344"/>
                  <a:pt x="5061917" y="848224"/>
                  <a:pt x="4993337" y="848224"/>
                </a:cubicBezTo>
                <a:close/>
              </a:path>
            </a:pathLst>
          </a:custGeom>
          <a:solidFill>
            <a:srgbClr val="4B6FED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8"/>
          <p:cNvSpPr txBox="1"/>
          <p:nvPr/>
        </p:nvSpPr>
        <p:spPr>
          <a:xfrm>
            <a:off x="807638" y="3090325"/>
            <a:ext cx="309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8"/>
          <p:cNvSpPr txBox="1"/>
          <p:nvPr/>
        </p:nvSpPr>
        <p:spPr>
          <a:xfrm>
            <a:off x="730300" y="1158225"/>
            <a:ext cx="70779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4" name="Google Shape;394;p38"/>
          <p:cNvSpPr txBox="1"/>
          <p:nvPr/>
        </p:nvSpPr>
        <p:spPr>
          <a:xfrm>
            <a:off x="1921600" y="236225"/>
            <a:ext cx="4695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계획대비 달성도</a:t>
            </a:r>
          </a:p>
        </p:txBody>
      </p:sp>
      <p:sp>
        <p:nvSpPr>
          <p:cNvPr id="395" name="Google Shape;395;p38"/>
          <p:cNvSpPr txBox="1"/>
          <p:nvPr/>
        </p:nvSpPr>
        <p:spPr>
          <a:xfrm>
            <a:off x="1309975" y="2787700"/>
            <a:ext cx="311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6" name="Google Shape;396;p38"/>
          <p:cNvGrpSpPr/>
          <p:nvPr/>
        </p:nvGrpSpPr>
        <p:grpSpPr>
          <a:xfrm>
            <a:off x="547013" y="2140851"/>
            <a:ext cx="7521175" cy="708267"/>
            <a:chOff x="470800" y="2611551"/>
            <a:chExt cx="7521175" cy="708267"/>
          </a:xfrm>
        </p:grpSpPr>
        <p:sp>
          <p:nvSpPr>
            <p:cNvPr id="397" name="Google Shape;397;p38"/>
            <p:cNvSpPr/>
            <p:nvPr/>
          </p:nvSpPr>
          <p:spPr>
            <a:xfrm>
              <a:off x="470800" y="2611551"/>
              <a:ext cx="7521175" cy="708267"/>
            </a:xfrm>
            <a:custGeom>
              <a:avLst/>
              <a:gdLst/>
              <a:ahLst/>
              <a:cxnLst/>
              <a:rect l="l" t="t" r="r" b="b"/>
              <a:pathLst>
                <a:path w="5090474" h="848224" extrusionOk="0">
                  <a:moveTo>
                    <a:pt x="4966014" y="848224"/>
                  </a:moveTo>
                  <a:lnTo>
                    <a:pt x="124460" y="848224"/>
                  </a:lnTo>
                  <a:cubicBezTo>
                    <a:pt x="55880" y="848224"/>
                    <a:pt x="0" y="792344"/>
                    <a:pt x="0" y="7237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66014" y="0"/>
                  </a:lnTo>
                  <a:cubicBezTo>
                    <a:pt x="5034594" y="0"/>
                    <a:pt x="5090474" y="55880"/>
                    <a:pt x="5090474" y="124460"/>
                  </a:cubicBezTo>
                  <a:lnTo>
                    <a:pt x="5090474" y="723764"/>
                  </a:lnTo>
                  <a:cubicBezTo>
                    <a:pt x="5090474" y="792344"/>
                    <a:pt x="5034594" y="848224"/>
                    <a:pt x="4966014" y="848224"/>
                  </a:cubicBezTo>
                  <a:close/>
                </a:path>
              </a:pathLst>
            </a:custGeom>
            <a:solidFill>
              <a:srgbClr val="7DC2D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 txBox="1"/>
            <p:nvPr/>
          </p:nvSpPr>
          <p:spPr>
            <a:xfrm>
              <a:off x="596192" y="2742500"/>
              <a:ext cx="70395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>
                  <a:solidFill>
                    <a:schemeClr val="dk1"/>
                  </a:solidFill>
                  <a:latin typeface="IBM Plex Sans KR Medium"/>
                  <a:ea typeface="IBM Plex Sans KR Medium"/>
                  <a:cs typeface="Do Hyeon"/>
                  <a:sym typeface="Do Hyeon"/>
                </a:rPr>
                <a:t>아쉬운 점: 다양한 라이브러리를 사용 못함 (</a:t>
              </a:r>
              <a:r>
                <a:rPr lang="ko" sz="1700" err="1">
                  <a:solidFill>
                    <a:schemeClr val="dk1"/>
                  </a:solidFill>
                  <a:latin typeface="IBM Plex Sans KR Medium"/>
                  <a:ea typeface="IBM Plex Sans KR Medium"/>
                  <a:cs typeface="Do Hyeon"/>
                  <a:sym typeface="Do Hyeon"/>
                </a:rPr>
                <a:t>React</a:t>
              </a:r>
              <a:r>
                <a:rPr lang="ko" sz="1700">
                  <a:solidFill>
                    <a:schemeClr val="dk1"/>
                  </a:solidFill>
                  <a:latin typeface="IBM Plex Sans KR Medium"/>
                  <a:ea typeface="IBM Plex Sans KR Medium"/>
                  <a:cs typeface="Do Hyeon"/>
                  <a:sym typeface="Do Hyeon"/>
                </a:rPr>
                <a:t> </a:t>
              </a:r>
              <a:r>
                <a:rPr lang="ko" sz="1700" err="1">
                  <a:solidFill>
                    <a:schemeClr val="dk1"/>
                  </a:solidFill>
                  <a:latin typeface="IBM Plex Sans KR Medium"/>
                  <a:ea typeface="IBM Plex Sans KR Medium"/>
                  <a:cs typeface="Do Hyeon"/>
                  <a:sym typeface="Do Hyeon"/>
                </a:rPr>
                <a:t>Hook</a:t>
              </a:r>
              <a:r>
                <a:rPr lang="ko" sz="1700">
                  <a:solidFill>
                    <a:schemeClr val="dk1"/>
                  </a:solidFill>
                  <a:latin typeface="IBM Plex Sans KR Medium"/>
                  <a:ea typeface="IBM Plex Sans KR Medium"/>
                  <a:cs typeface="Do Hyeon"/>
                  <a:sym typeface="Do Hyeon"/>
                </a:rPr>
                <a:t> </a:t>
              </a:r>
              <a:r>
                <a:rPr lang="ko" sz="1700" err="1">
                  <a:solidFill>
                    <a:schemeClr val="dk1"/>
                  </a:solidFill>
                  <a:latin typeface="IBM Plex Sans KR Medium"/>
                  <a:ea typeface="IBM Plex Sans KR Medium"/>
                  <a:cs typeface="Do Hyeon"/>
                  <a:sym typeface="Do Hyeon"/>
                </a:rPr>
                <a:t>Form</a:t>
              </a:r>
              <a:r>
                <a:rPr lang="ko" sz="1700">
                  <a:solidFill>
                    <a:schemeClr val="dk1"/>
                  </a:solidFill>
                  <a:latin typeface="IBM Plex Sans KR Medium"/>
                  <a:ea typeface="IBM Plex Sans KR Medium"/>
                  <a:cs typeface="Do Hyeon"/>
                  <a:sym typeface="Do Hyeon"/>
                </a:rPr>
                <a:t>, </a:t>
              </a:r>
              <a:r>
                <a:rPr lang="ko" sz="1700" err="1">
                  <a:solidFill>
                    <a:schemeClr val="dk1"/>
                  </a:solidFill>
                  <a:latin typeface="IBM Plex Sans KR Medium"/>
                  <a:ea typeface="IBM Plex Sans KR Medium"/>
                  <a:cs typeface="Do Hyeon"/>
                  <a:sym typeface="Do Hyeon"/>
                </a:rPr>
                <a:t>Redux</a:t>
              </a:r>
              <a:r>
                <a:rPr lang="ko" sz="1700">
                  <a:solidFill>
                    <a:schemeClr val="dk1"/>
                  </a:solidFill>
                  <a:latin typeface="IBM Plex Sans KR Medium"/>
                  <a:ea typeface="IBM Plex Sans KR Medium"/>
                  <a:cs typeface="Do Hyeon"/>
                  <a:sym typeface="Do Hyeon"/>
                </a:rPr>
                <a:t> 등)</a:t>
              </a:r>
              <a:endParaRPr lang="ko-KR" altLang="en-US" sz="1700">
                <a:solidFill>
                  <a:schemeClr val="dk1"/>
                </a:solidFill>
                <a:latin typeface="IBM Plex Sans KR Medium"/>
                <a:ea typeface="IBM Plex Sans KR Medium"/>
                <a:cs typeface="Do Hyeon"/>
              </a:endParaRPr>
            </a:p>
          </p:txBody>
        </p:sp>
      </p:grpSp>
      <p:sp>
        <p:nvSpPr>
          <p:cNvPr id="399" name="Google Shape;399;p38"/>
          <p:cNvSpPr txBox="1"/>
          <p:nvPr/>
        </p:nvSpPr>
        <p:spPr>
          <a:xfrm>
            <a:off x="674166" y="3034092"/>
            <a:ext cx="7426815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IBM Plex Sans KR Medium"/>
                <a:ea typeface="IBM Plex Sans KR Medium"/>
                <a:cs typeface="Do Hyeon"/>
                <a:sym typeface="Do Hyeon"/>
              </a:rPr>
              <a:t>배운 점: 주제별 검색, 검색 화면에 대출 상태 출력, 검색 필터 기능 구현 댓글 및 </a:t>
            </a:r>
            <a:r>
              <a:rPr lang="ko" sz="1700" err="1">
                <a:solidFill>
                  <a:schemeClr val="dk1"/>
                </a:solidFill>
                <a:latin typeface="IBM Plex Sans KR Medium"/>
                <a:ea typeface="IBM Plex Sans KR Medium"/>
                <a:cs typeface="Do Hyeon"/>
                <a:sym typeface="Do Hyeon"/>
              </a:rPr>
              <a:t>별점</a:t>
            </a:r>
            <a:r>
              <a:rPr lang="ko" sz="1700">
                <a:solidFill>
                  <a:schemeClr val="dk1"/>
                </a:solidFill>
                <a:latin typeface="IBM Plex Sans KR Medium"/>
                <a:ea typeface="IBM Plex Sans KR Medium"/>
                <a:cs typeface="Do Hyeon"/>
                <a:sym typeface="Do Hyeon"/>
              </a:rPr>
              <a:t> 구현들 여러 사이트에서 활용도가 높은 기능들을 구현 해볼 수 있었음.</a:t>
            </a:r>
            <a:endParaRPr lang="ko-KR" altLang="en-US" sz="1700">
              <a:solidFill>
                <a:schemeClr val="dk1"/>
              </a:solidFill>
              <a:latin typeface="IBM Plex Sans KR Medium"/>
              <a:ea typeface="IBM Plex Sans KR Medium"/>
              <a:cs typeface="Do Hyeon"/>
            </a:endParaRPr>
          </a:p>
        </p:txBody>
      </p:sp>
      <p:sp>
        <p:nvSpPr>
          <p:cNvPr id="400" name="Google Shape;400;p38"/>
          <p:cNvSpPr txBox="1"/>
          <p:nvPr/>
        </p:nvSpPr>
        <p:spPr>
          <a:xfrm>
            <a:off x="5291946" y="4234912"/>
            <a:ext cx="265673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IBM Plex Sans KR Medium"/>
                <a:ea typeface="IBM Plex Sans KR Medium"/>
                <a:cs typeface="Do Hyeon"/>
                <a:sym typeface="Do Hyeon"/>
              </a:rPr>
              <a:t>80% 정도 달성했다고 생각함.</a:t>
            </a:r>
            <a:endParaRPr sz="1600">
              <a:solidFill>
                <a:schemeClr val="lt1"/>
              </a:solidFill>
              <a:latin typeface="IBM Plex Sans KR Medium"/>
              <a:ea typeface="IBM Plex Sans KR Medium"/>
              <a:cs typeface="Do Hyeon"/>
              <a:sym typeface="Do Hyeon"/>
            </a:endParaRPr>
          </a:p>
        </p:txBody>
      </p:sp>
      <p:sp>
        <p:nvSpPr>
          <p:cNvPr id="401" name="Google Shape;401;p38"/>
          <p:cNvSpPr txBox="1"/>
          <p:nvPr/>
        </p:nvSpPr>
        <p:spPr>
          <a:xfrm>
            <a:off x="610276" y="1106334"/>
            <a:ext cx="749240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Do Hyeon"/>
                <a:sym typeface="Do Hyeon"/>
              </a:rPr>
              <a:t>기존 계획: 주제별 검색, 검색 화면에 대출 상태 출력, 다양한 라이브러리 써보기, 댓글 및 </a:t>
            </a:r>
            <a:r>
              <a:rPr lang="ko" sz="1600" err="1">
                <a:solidFill>
                  <a:schemeClr val="dk1"/>
                </a:solidFill>
                <a:latin typeface="IBM Plex Sans KR Medium"/>
                <a:ea typeface="IBM Plex Sans KR Medium"/>
                <a:cs typeface="Do Hyeon"/>
                <a:sym typeface="Do Hyeon"/>
              </a:rPr>
              <a:t>별점</a:t>
            </a: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Do Hyeon"/>
                <a:sym typeface="Do Hyeon"/>
              </a:rPr>
              <a:t> 구현</a:t>
            </a:r>
            <a:endParaRPr lang="ko-KR" altLang="en-US" sz="1500">
              <a:solidFill>
                <a:schemeClr val="dk1"/>
              </a:solidFill>
              <a:latin typeface="IBM Plex Sans KR Medium"/>
              <a:ea typeface="IBM Plex Sans KR Medium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/>
          <p:nvPr/>
        </p:nvSpPr>
        <p:spPr>
          <a:xfrm rot="5400000">
            <a:off x="6383757" y="2458543"/>
            <a:ext cx="4277901" cy="210006"/>
          </a:xfrm>
          <a:custGeom>
            <a:avLst/>
            <a:gdLst/>
            <a:ahLst/>
            <a:cxnLst/>
            <a:rect l="l" t="t" r="r" b="b"/>
            <a:pathLst>
              <a:path w="8555801" h="420012" extrusionOk="0">
                <a:moveTo>
                  <a:pt x="0" y="0"/>
                </a:moveTo>
                <a:lnTo>
                  <a:pt x="8555801" y="0"/>
                </a:lnTo>
                <a:lnTo>
                  <a:pt x="8555801" y="420012"/>
                </a:lnTo>
                <a:lnTo>
                  <a:pt x="0" y="420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07" name="Google Shape;407;p39"/>
          <p:cNvSpPr/>
          <p:nvPr/>
        </p:nvSpPr>
        <p:spPr>
          <a:xfrm>
            <a:off x="370650" y="834425"/>
            <a:ext cx="7459189" cy="589516"/>
          </a:xfrm>
          <a:custGeom>
            <a:avLst/>
            <a:gdLst/>
            <a:ahLst/>
            <a:cxnLst/>
            <a:rect l="l" t="t" r="r" b="b"/>
            <a:pathLst>
              <a:path w="5117797" h="848224" extrusionOk="0">
                <a:moveTo>
                  <a:pt x="4993337" y="848224"/>
                </a:moveTo>
                <a:lnTo>
                  <a:pt x="124460" y="848224"/>
                </a:lnTo>
                <a:cubicBezTo>
                  <a:pt x="55880" y="848224"/>
                  <a:pt x="0" y="792344"/>
                  <a:pt x="0" y="7237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993337" y="0"/>
                </a:lnTo>
                <a:cubicBezTo>
                  <a:pt x="5061917" y="0"/>
                  <a:pt x="5117797" y="55880"/>
                  <a:pt x="5117797" y="124460"/>
                </a:cubicBezTo>
                <a:lnTo>
                  <a:pt x="5117797" y="723764"/>
                </a:lnTo>
                <a:cubicBezTo>
                  <a:pt x="5117797" y="792344"/>
                  <a:pt x="5061917" y="848224"/>
                  <a:pt x="4993337" y="848224"/>
                </a:cubicBezTo>
                <a:close/>
              </a:path>
            </a:pathLst>
          </a:custGeom>
          <a:solidFill>
            <a:srgbClr val="7DC2D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9"/>
          <p:cNvSpPr/>
          <p:nvPr/>
        </p:nvSpPr>
        <p:spPr>
          <a:xfrm>
            <a:off x="385001" y="1716600"/>
            <a:ext cx="7459189" cy="589516"/>
          </a:xfrm>
          <a:custGeom>
            <a:avLst/>
            <a:gdLst/>
            <a:ahLst/>
            <a:cxnLst/>
            <a:rect l="l" t="t" r="r" b="b"/>
            <a:pathLst>
              <a:path w="5117797" h="848224" extrusionOk="0">
                <a:moveTo>
                  <a:pt x="4993337" y="848224"/>
                </a:moveTo>
                <a:lnTo>
                  <a:pt x="124460" y="848224"/>
                </a:lnTo>
                <a:cubicBezTo>
                  <a:pt x="55880" y="848224"/>
                  <a:pt x="0" y="792344"/>
                  <a:pt x="0" y="7237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993337" y="0"/>
                </a:lnTo>
                <a:cubicBezTo>
                  <a:pt x="5061917" y="0"/>
                  <a:pt x="5117797" y="55880"/>
                  <a:pt x="5117797" y="124460"/>
                </a:cubicBezTo>
                <a:lnTo>
                  <a:pt x="5117797" y="723764"/>
                </a:lnTo>
                <a:cubicBezTo>
                  <a:pt x="5117797" y="792344"/>
                  <a:pt x="5061917" y="848224"/>
                  <a:pt x="4993337" y="848224"/>
                </a:cubicBezTo>
                <a:close/>
              </a:path>
            </a:pathLst>
          </a:custGeom>
          <a:solidFill>
            <a:srgbClr val="4B6FED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9"/>
          <p:cNvSpPr/>
          <p:nvPr/>
        </p:nvSpPr>
        <p:spPr>
          <a:xfrm>
            <a:off x="384200" y="2724975"/>
            <a:ext cx="7432092" cy="589516"/>
          </a:xfrm>
          <a:custGeom>
            <a:avLst/>
            <a:gdLst/>
            <a:ahLst/>
            <a:cxnLst/>
            <a:rect l="l" t="t" r="r" b="b"/>
            <a:pathLst>
              <a:path w="5090474" h="848224" extrusionOk="0">
                <a:moveTo>
                  <a:pt x="4966014" y="848224"/>
                </a:moveTo>
                <a:lnTo>
                  <a:pt x="124460" y="848224"/>
                </a:lnTo>
                <a:cubicBezTo>
                  <a:pt x="55880" y="848224"/>
                  <a:pt x="0" y="792344"/>
                  <a:pt x="0" y="7237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966014" y="0"/>
                </a:lnTo>
                <a:cubicBezTo>
                  <a:pt x="5034594" y="0"/>
                  <a:pt x="5090474" y="55880"/>
                  <a:pt x="5090474" y="124460"/>
                </a:cubicBezTo>
                <a:lnTo>
                  <a:pt x="5090474" y="723764"/>
                </a:lnTo>
                <a:cubicBezTo>
                  <a:pt x="5090474" y="792344"/>
                  <a:pt x="5034594" y="848224"/>
                  <a:pt x="4966014" y="8482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9"/>
          <p:cNvSpPr/>
          <p:nvPr/>
        </p:nvSpPr>
        <p:spPr>
          <a:xfrm>
            <a:off x="384200" y="3647150"/>
            <a:ext cx="7535956" cy="589516"/>
          </a:xfrm>
          <a:custGeom>
            <a:avLst/>
            <a:gdLst/>
            <a:ahLst/>
            <a:cxnLst/>
            <a:rect l="l" t="t" r="r" b="b"/>
            <a:pathLst>
              <a:path w="5117797" h="848224" extrusionOk="0">
                <a:moveTo>
                  <a:pt x="4993337" y="848224"/>
                </a:moveTo>
                <a:lnTo>
                  <a:pt x="124460" y="848224"/>
                </a:lnTo>
                <a:cubicBezTo>
                  <a:pt x="55880" y="848224"/>
                  <a:pt x="0" y="792344"/>
                  <a:pt x="0" y="7237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993337" y="0"/>
                </a:lnTo>
                <a:cubicBezTo>
                  <a:pt x="5061917" y="0"/>
                  <a:pt x="5117797" y="55880"/>
                  <a:pt x="5117797" y="124460"/>
                </a:cubicBezTo>
                <a:lnTo>
                  <a:pt x="5117797" y="723764"/>
                </a:lnTo>
                <a:cubicBezTo>
                  <a:pt x="5117797" y="792344"/>
                  <a:pt x="5061917" y="848224"/>
                  <a:pt x="4993337" y="848224"/>
                </a:cubicBezTo>
                <a:close/>
              </a:path>
            </a:pathLst>
          </a:custGeom>
          <a:solidFill>
            <a:srgbClr val="7DC2D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9"/>
          <p:cNvSpPr txBox="1"/>
          <p:nvPr/>
        </p:nvSpPr>
        <p:spPr>
          <a:xfrm>
            <a:off x="381725" y="837851"/>
            <a:ext cx="7416825" cy="59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" sz="16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이준희</a:t>
            </a:r>
            <a:r>
              <a:rPr lang="ko" altLang="en-US" sz="16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  </a:t>
            </a:r>
            <a:r>
              <a:rPr lang="ko" sz="16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:  </a:t>
            </a:r>
            <a:r>
              <a:rPr lang="ko" sz="1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“이론적으로 배우는 </a:t>
            </a:r>
            <a:r>
              <a:rPr lang="ko" altLang="en-US" sz="1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것 이랑</a:t>
            </a:r>
            <a:r>
              <a:rPr lang="ko" sz="1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실제로 프로젝트를 하면서 적용하는 것에는 많은 학습의 차이가 있다는 것을 느꼈다.</a:t>
            </a:r>
            <a:endParaRPr lang="ko-KR" altLang="en-US" sz="1600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r>
              <a:rPr lang="ko" altLang="en-US" sz="1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                   </a:t>
            </a:r>
            <a:r>
              <a:rPr lang="ko" sz="1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또한 </a:t>
            </a:r>
            <a:r>
              <a:rPr lang="ko" altLang="en-US" sz="1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프로젝트</a:t>
            </a:r>
            <a:r>
              <a:rPr lang="ko" sz="1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협업을 통해, 혼자 하는 것보다 </a:t>
            </a:r>
            <a:r>
              <a:rPr lang="ko" altLang="en-US" sz="1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팀원들 이랑</a:t>
            </a:r>
            <a:r>
              <a:rPr lang="ko" sz="1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머리를 맞대고 같이 하는 것이 효율이 극대화 된다는 것을 느꼈다. “</a:t>
            </a:r>
            <a:r>
              <a:rPr lang="ko" altLang="en-US" sz="10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 </a:t>
            </a:r>
            <a:r>
              <a:rPr lang="ko" altLang="en-US" sz="12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 </a:t>
            </a:r>
            <a:r>
              <a:rPr lang="ko" altLang="en-US" sz="16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 </a:t>
            </a:r>
            <a:endParaRPr lang="ko-KR" altLang="en-US" sz="1600">
              <a:solidFill>
                <a:schemeClr val="dk1"/>
              </a:solidFill>
              <a:latin typeface="Do Hyeon"/>
              <a:ea typeface="Do Hyeon"/>
              <a:cs typeface="Do Hyeon"/>
            </a:endParaRPr>
          </a:p>
        </p:txBody>
      </p:sp>
      <p:sp>
        <p:nvSpPr>
          <p:cNvPr id="412" name="Google Shape;412;p39"/>
          <p:cNvSpPr txBox="1"/>
          <p:nvPr/>
        </p:nvSpPr>
        <p:spPr>
          <a:xfrm>
            <a:off x="525250" y="1781525"/>
            <a:ext cx="71787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이동욱  : </a:t>
            </a:r>
            <a:endParaRPr sz="1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3" name="Google Shape;413;p39"/>
          <p:cNvSpPr txBox="1"/>
          <p:nvPr/>
        </p:nvSpPr>
        <p:spPr>
          <a:xfrm>
            <a:off x="508725" y="2795025"/>
            <a:ext cx="65418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권용우  : </a:t>
            </a:r>
            <a:endParaRPr sz="1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4" name="Google Shape;414;p39"/>
          <p:cNvSpPr txBox="1"/>
          <p:nvPr/>
        </p:nvSpPr>
        <p:spPr>
          <a:xfrm>
            <a:off x="580613" y="3733338"/>
            <a:ext cx="65418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조해리  : </a:t>
            </a:r>
            <a:endParaRPr sz="13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5" name="Google Shape;415;p39"/>
          <p:cNvSpPr txBox="1"/>
          <p:nvPr/>
        </p:nvSpPr>
        <p:spPr>
          <a:xfrm>
            <a:off x="277725" y="187475"/>
            <a:ext cx="42261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" altLang="en-US" sz="1600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 </a:t>
            </a:r>
            <a:r>
              <a:rPr lang="ko" sz="1600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 4.</a:t>
            </a:r>
            <a:r>
              <a:rPr lang="ko" altLang="en-US" sz="1600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 </a:t>
            </a:r>
            <a:r>
              <a:rPr lang="ko" sz="1600" dirty="0" err="1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배운점</a:t>
            </a:r>
            <a:r>
              <a:rPr lang="ko" sz="1600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 &amp; 소감</a:t>
            </a:r>
            <a:endParaRPr sz="1600" dirty="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6" name="Google Shape;416;p39"/>
          <p:cNvSpPr txBox="1"/>
          <p:nvPr/>
        </p:nvSpPr>
        <p:spPr>
          <a:xfrm>
            <a:off x="1377750" y="3695613"/>
            <a:ext cx="645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“처음에 욕심이 많아 다양한 라이브러리를 사용하고 싶었지만, 생소한 문법에 막혔던 게 아쉬웠다. 하지만, 프로젝트를 통해 수업에서 집약적으로 배웠던 것을 확장해서 리액트가 어떻게 동작하고 돌아가는지 큰 틀을 배운 것 같아 뿌듯하다.</a:t>
            </a:r>
            <a:r>
              <a:rPr lang="ko" sz="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“</a:t>
            </a:r>
            <a:endParaRPr sz="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7" name="Google Shape;417;p39"/>
          <p:cNvSpPr txBox="1"/>
          <p:nvPr/>
        </p:nvSpPr>
        <p:spPr>
          <a:xfrm>
            <a:off x="1159875" y="2742675"/>
            <a:ext cx="6452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“팀 프로젝트로 팀원들과 웹 개발과 구조 설계</a:t>
            </a:r>
            <a:r>
              <a:rPr lang="en-US" altLang="ko" sz="1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, </a:t>
            </a:r>
            <a:r>
              <a:rPr lang="ko" altLang="en-US" sz="1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프론트 엔드에 대한 지식을 함께 공유하고 쓸 수 있어서 좋았다</a:t>
            </a:r>
            <a:r>
              <a:rPr lang="en-US" altLang="ko" sz="1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.</a:t>
            </a:r>
            <a:r>
              <a:rPr lang="ko" altLang="en-US" sz="1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 </a:t>
            </a:r>
            <a:endParaRPr lang="ko" altLang="en-US" sz="1000">
              <a:solidFill>
                <a:schemeClr val="dk1"/>
              </a:solidFill>
              <a:latin typeface="Do Hyeon"/>
              <a:ea typeface="Do Hyeon"/>
              <a:cs typeface="Do Hyeon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또한 개발 시간이 더 많았으면 완성도가 더 좋았을 것 같은 아쉬움이 있다</a:t>
            </a:r>
            <a:r>
              <a:rPr lang="en-US" altLang="ko-KR" sz="1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.”</a:t>
            </a:r>
            <a:endParaRPr lang="ko-KR" altLang="en-US" sz="1000">
              <a:solidFill>
                <a:schemeClr val="dk1"/>
              </a:solidFill>
              <a:latin typeface="Do Hyeon"/>
              <a:ea typeface="Do Hyeon"/>
              <a:cs typeface="Do Hyeon"/>
            </a:endParaRPr>
          </a:p>
        </p:txBody>
      </p:sp>
      <p:sp>
        <p:nvSpPr>
          <p:cNvPr id="418" name="Google Shape;418;p39"/>
          <p:cNvSpPr txBox="1"/>
          <p:nvPr/>
        </p:nvSpPr>
        <p:spPr>
          <a:xfrm>
            <a:off x="1345950" y="1724975"/>
            <a:ext cx="64521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sz="1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“웹 개발을 처음 해봐서 많이 어렵고 힘들었지만 조원들과 서로 아이디어를 공유하며 개발 할  수 있어서 뿌듯했다. 추가적으로 협업의 중요성을 느낄 수 있는 시간이었다.”</a:t>
            </a:r>
            <a:endParaRPr lang="ko-KR" altLang="en-US" sz="1000">
              <a:solidFill>
                <a:schemeClr val="dk1"/>
              </a:solidFill>
              <a:latin typeface="Do Hyeon"/>
              <a:ea typeface="Do Hyeon"/>
              <a:cs typeface="Do Hye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/>
        </p:nvSpPr>
        <p:spPr>
          <a:xfrm>
            <a:off x="1872043" y="702710"/>
            <a:ext cx="5399913" cy="3789757"/>
          </a:xfrm>
          <a:custGeom>
            <a:avLst/>
            <a:gdLst/>
            <a:ahLst/>
            <a:cxnLst/>
            <a:rect l="l" t="t" r="r" b="b"/>
            <a:pathLst>
              <a:path w="10799825" h="7579514" extrusionOk="0">
                <a:moveTo>
                  <a:pt x="0" y="0"/>
                </a:moveTo>
                <a:lnTo>
                  <a:pt x="10799826" y="0"/>
                </a:lnTo>
                <a:lnTo>
                  <a:pt x="10799826" y="7579513"/>
                </a:lnTo>
                <a:lnTo>
                  <a:pt x="0" y="7579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24" name="Google Shape;424;p40"/>
          <p:cNvSpPr/>
          <p:nvPr/>
        </p:nvSpPr>
        <p:spPr>
          <a:xfrm>
            <a:off x="8499220" y="4492466"/>
            <a:ext cx="353379" cy="353379"/>
          </a:xfrm>
          <a:custGeom>
            <a:avLst/>
            <a:gdLst/>
            <a:ahLst/>
            <a:cxnLst/>
            <a:rect l="l" t="t" r="r" b="b"/>
            <a:pathLst>
              <a:path w="706759" h="706759" extrusionOk="0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25" name="Google Shape;425;p40"/>
          <p:cNvSpPr/>
          <p:nvPr/>
        </p:nvSpPr>
        <p:spPr>
          <a:xfrm flipH="1">
            <a:off x="337660" y="4492466"/>
            <a:ext cx="353380" cy="353379"/>
          </a:xfrm>
          <a:custGeom>
            <a:avLst/>
            <a:gdLst/>
            <a:ahLst/>
            <a:cxnLst/>
            <a:rect l="l" t="t" r="r" b="b"/>
            <a:pathLst>
              <a:path w="706759" h="706759" extrusionOk="0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26" name="Google Shape;426;p40"/>
          <p:cNvGrpSpPr/>
          <p:nvPr/>
        </p:nvGrpSpPr>
        <p:grpSpPr>
          <a:xfrm>
            <a:off x="2582262" y="1943208"/>
            <a:ext cx="3979463" cy="952831"/>
            <a:chOff x="0" y="-171450"/>
            <a:chExt cx="10611900" cy="2540883"/>
          </a:xfrm>
        </p:grpSpPr>
        <p:sp>
          <p:nvSpPr>
            <p:cNvPr id="427" name="Google Shape;427;p40"/>
            <p:cNvSpPr txBox="1"/>
            <p:nvPr/>
          </p:nvSpPr>
          <p:spPr>
            <a:xfrm>
              <a:off x="0" y="-171450"/>
              <a:ext cx="106119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600" i="0" u="none" strike="noStrike" cap="none">
                  <a:solidFill>
                    <a:srgbClr val="152544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감사합니다!</a:t>
              </a:r>
              <a:endParaRPr sz="70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28" name="Google Shape;428;p40"/>
            <p:cNvSpPr txBox="1"/>
            <p:nvPr/>
          </p:nvSpPr>
          <p:spPr>
            <a:xfrm>
              <a:off x="0" y="2082033"/>
              <a:ext cx="106119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29" name="Google Shape;429;p40"/>
          <p:cNvGrpSpPr/>
          <p:nvPr/>
        </p:nvGrpSpPr>
        <p:grpSpPr>
          <a:xfrm>
            <a:off x="2087557" y="887590"/>
            <a:ext cx="494705" cy="130167"/>
            <a:chOff x="0" y="0"/>
            <a:chExt cx="1319214" cy="347112"/>
          </a:xfrm>
        </p:grpSpPr>
        <p:sp>
          <p:nvSpPr>
            <p:cNvPr id="430" name="Google Shape;430;p40"/>
            <p:cNvSpPr/>
            <p:nvPr/>
          </p:nvSpPr>
          <p:spPr>
            <a:xfrm>
              <a:off x="0" y="0"/>
              <a:ext cx="347112" cy="347112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486051" y="0"/>
              <a:ext cx="347112" cy="347112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DC2D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972102" y="0"/>
              <a:ext cx="347112" cy="347112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668915" y="471213"/>
            <a:ext cx="3371531" cy="581916"/>
          </a:xfrm>
          <a:custGeom>
            <a:avLst/>
            <a:gdLst/>
            <a:ahLst/>
            <a:cxnLst/>
            <a:rect l="l" t="t" r="r" b="b"/>
            <a:pathLst>
              <a:path w="6243576" h="1077622" extrusionOk="0">
                <a:moveTo>
                  <a:pt x="5689856" y="1077622"/>
                </a:moveTo>
                <a:lnTo>
                  <a:pt x="553720" y="1077622"/>
                </a:lnTo>
                <a:cubicBezTo>
                  <a:pt x="247650" y="1077622"/>
                  <a:pt x="0" y="836359"/>
                  <a:pt x="0" y="539427"/>
                </a:cubicBezTo>
                <a:cubicBezTo>
                  <a:pt x="0" y="241257"/>
                  <a:pt x="247650" y="0"/>
                  <a:pt x="553720" y="0"/>
                </a:cubicBezTo>
                <a:lnTo>
                  <a:pt x="5689856" y="0"/>
                </a:lnTo>
                <a:cubicBezTo>
                  <a:pt x="5995926" y="0"/>
                  <a:pt x="6243576" y="241257"/>
                  <a:pt x="6243576" y="539427"/>
                </a:cubicBezTo>
                <a:cubicBezTo>
                  <a:pt x="6242306" y="836359"/>
                  <a:pt x="5994656" y="1077622"/>
                  <a:pt x="5689856" y="1077622"/>
                </a:cubicBezTo>
                <a:close/>
              </a:path>
            </a:pathLst>
          </a:custGeom>
          <a:solidFill>
            <a:srgbClr val="15254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26"/>
          <p:cNvGrpSpPr/>
          <p:nvPr/>
        </p:nvGrpSpPr>
        <p:grpSpPr>
          <a:xfrm>
            <a:off x="4447113" y="697090"/>
            <a:ext cx="495507" cy="130969"/>
            <a:chOff x="0" y="0"/>
            <a:chExt cx="1321352" cy="349250"/>
          </a:xfrm>
        </p:grpSpPr>
        <p:sp>
          <p:nvSpPr>
            <p:cNvPr id="146" name="Google Shape;146;p26"/>
            <p:cNvSpPr/>
            <p:nvPr/>
          </p:nvSpPr>
          <p:spPr>
            <a:xfrm>
              <a:off x="0" y="0"/>
              <a:ext cx="349250" cy="349250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486051" y="0"/>
              <a:ext cx="349250" cy="349250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DC2D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972102" y="0"/>
              <a:ext cx="349250" cy="349250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26"/>
          <p:cNvGrpSpPr/>
          <p:nvPr/>
        </p:nvGrpSpPr>
        <p:grpSpPr>
          <a:xfrm>
            <a:off x="653636" y="1245175"/>
            <a:ext cx="3401695" cy="3401695"/>
            <a:chOff x="0" y="0"/>
            <a:chExt cx="6350000" cy="6350000"/>
          </a:xfrm>
        </p:grpSpPr>
        <p:sp>
          <p:nvSpPr>
            <p:cNvPr id="150" name="Google Shape;150;p2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44197" t="-37159" r="-61478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7DC2D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26"/>
          <p:cNvSpPr txBox="1"/>
          <p:nvPr/>
        </p:nvSpPr>
        <p:spPr>
          <a:xfrm>
            <a:off x="1213932" y="526164"/>
            <a:ext cx="2281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목차</a:t>
            </a:r>
            <a:endParaRPr sz="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4771030" y="1850281"/>
            <a:ext cx="31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98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4838955" y="3234065"/>
            <a:ext cx="31794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998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55" name="Google Shape;155;p26"/>
          <p:cNvSpPr/>
          <p:nvPr/>
        </p:nvSpPr>
        <p:spPr>
          <a:xfrm>
            <a:off x="4160632" y="533762"/>
            <a:ext cx="4400200" cy="4113124"/>
          </a:xfrm>
          <a:custGeom>
            <a:avLst/>
            <a:gdLst/>
            <a:ahLst/>
            <a:cxnLst/>
            <a:rect l="l" t="t" r="r" b="b"/>
            <a:pathLst>
              <a:path w="2978139" h="2783840" extrusionOk="0">
                <a:moveTo>
                  <a:pt x="2853678" y="2783840"/>
                </a:moveTo>
                <a:lnTo>
                  <a:pt x="124460" y="2783840"/>
                </a:lnTo>
                <a:cubicBezTo>
                  <a:pt x="55880" y="2783840"/>
                  <a:pt x="0" y="2727960"/>
                  <a:pt x="0" y="26593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853679" y="0"/>
                </a:lnTo>
                <a:cubicBezTo>
                  <a:pt x="2922258" y="0"/>
                  <a:pt x="2978139" y="55880"/>
                  <a:pt x="2978139" y="124460"/>
                </a:cubicBezTo>
                <a:lnTo>
                  <a:pt x="2978139" y="2659380"/>
                </a:lnTo>
                <a:cubicBezTo>
                  <a:pt x="2978139" y="2727960"/>
                  <a:pt x="2922258" y="2783840"/>
                  <a:pt x="2853679" y="27838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6"/>
          <p:cNvSpPr txBox="1"/>
          <p:nvPr/>
        </p:nvSpPr>
        <p:spPr>
          <a:xfrm>
            <a:off x="4838955" y="1138656"/>
            <a:ext cx="3179400" cy="19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93700" algn="l" rtl="0">
              <a:lnSpc>
                <a:spcPct val="1299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BM Plex Sans KR Medium"/>
              <a:buAutoNum type="arabicPeriod"/>
            </a:pPr>
            <a:r>
              <a:rPr lang="ko" sz="26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팀원 소개 및 역할</a:t>
            </a:r>
            <a:endParaRPr sz="26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marR="0" lvl="0" indent="-393700" algn="l" rtl="0">
              <a:lnSpc>
                <a:spcPct val="129985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KR Medium"/>
              <a:buAutoNum type="arabicPeriod"/>
            </a:pPr>
            <a:r>
              <a:rPr lang="ko" sz="26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구현 과정 및 결과</a:t>
            </a:r>
            <a:endParaRPr sz="26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marR="0" lvl="0" indent="-393700" algn="l" rtl="0">
              <a:lnSpc>
                <a:spcPct val="129985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KR Medium"/>
              <a:buAutoNum type="arabicPeriod"/>
            </a:pPr>
            <a:r>
              <a:rPr lang="ko" sz="26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주요 라이브러리</a:t>
            </a:r>
            <a:endParaRPr sz="21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marR="0" lvl="0" indent="-393700" algn="l" rtl="0">
              <a:lnSpc>
                <a:spcPct val="129985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KR Medium"/>
              <a:buAutoNum type="arabicPeriod"/>
            </a:pPr>
            <a:r>
              <a:rPr lang="ko" sz="26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배운점 &amp; 소감</a:t>
            </a:r>
            <a:endParaRPr sz="26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157" name="Google Shape;157;p26"/>
          <p:cNvGrpSpPr/>
          <p:nvPr/>
        </p:nvGrpSpPr>
        <p:grpSpPr>
          <a:xfrm>
            <a:off x="4320125" y="678225"/>
            <a:ext cx="503751" cy="127009"/>
            <a:chOff x="4320125" y="678225"/>
            <a:chExt cx="503751" cy="127009"/>
          </a:xfrm>
        </p:grpSpPr>
        <p:sp>
          <p:nvSpPr>
            <p:cNvPr id="158" name="Google Shape;158;p26"/>
            <p:cNvSpPr/>
            <p:nvPr/>
          </p:nvSpPr>
          <p:spPr>
            <a:xfrm>
              <a:off x="4320125" y="678234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4508494" y="678234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DC2D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4696875" y="67822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5254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/>
        </p:nvSpPr>
        <p:spPr>
          <a:xfrm>
            <a:off x="183050" y="203125"/>
            <a:ext cx="42261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 KR"/>
              <a:buAutoNum type="arabicPeriod"/>
            </a:pPr>
            <a:r>
              <a:rPr lang="ko" sz="1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팀원 소개 및 역할</a:t>
            </a:r>
            <a:endParaRPr sz="16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349" y="2939500"/>
            <a:ext cx="1161075" cy="11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25" y="1145225"/>
            <a:ext cx="1231325" cy="12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2950" y="1145225"/>
            <a:ext cx="1231325" cy="12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250" y="2939497"/>
            <a:ext cx="1161075" cy="11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606625" y="2428075"/>
            <a:ext cx="8523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이준희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2372450" y="2428075"/>
            <a:ext cx="8523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이동욱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664088" y="4199200"/>
            <a:ext cx="8523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권용우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2414725" y="4199200"/>
            <a:ext cx="8523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조해리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4165350" y="825825"/>
            <a:ext cx="4406100" cy="39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이준희(조장 및 발표자)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 KR Medium"/>
              <a:buChar char="-"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상세검색 및 검색결과 페이지 구현 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이동욱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 KR Medium"/>
              <a:buChar char="-"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주제 페이지 및 전체적인 UI 틀 구현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권용우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 KR Medium"/>
              <a:buChar char="-"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간략 페이지 및  검색 도서 목록 출력 구현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조해리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 KR Medium"/>
              <a:buChar char="-"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도서 상세 페이지와 네비게이션 바 구현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175" name="Google Shape;175;p27"/>
          <p:cNvGrpSpPr/>
          <p:nvPr/>
        </p:nvGrpSpPr>
        <p:grpSpPr>
          <a:xfrm>
            <a:off x="96851" y="825833"/>
            <a:ext cx="3790842" cy="3741080"/>
            <a:chOff x="-256898" y="910171"/>
            <a:chExt cx="1970088" cy="2317750"/>
          </a:xfrm>
        </p:grpSpPr>
        <p:sp>
          <p:nvSpPr>
            <p:cNvPr id="176" name="Google Shape;176;p27"/>
            <p:cNvSpPr/>
            <p:nvPr/>
          </p:nvSpPr>
          <p:spPr>
            <a:xfrm>
              <a:off x="1617185" y="1081676"/>
              <a:ext cx="86220" cy="2142065"/>
            </a:xfrm>
            <a:custGeom>
              <a:avLst/>
              <a:gdLst/>
              <a:ahLst/>
              <a:cxnLst/>
              <a:rect l="l" t="t" r="r" b="b"/>
              <a:pathLst>
                <a:path w="236220" h="5868670" extrusionOk="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-248138" y="914331"/>
              <a:ext cx="1961280" cy="1549648"/>
            </a:xfrm>
            <a:custGeom>
              <a:avLst/>
              <a:gdLst/>
              <a:ahLst/>
              <a:cxnLst/>
              <a:rect l="l" t="t" r="r" b="b"/>
              <a:pathLst>
                <a:path w="5373370" h="4245610" extrusionOk="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-176462" y="968418"/>
              <a:ext cx="237801" cy="59334"/>
            </a:xfrm>
            <a:custGeom>
              <a:avLst/>
              <a:gdLst/>
              <a:ahLst/>
              <a:cxnLst/>
              <a:rect l="l" t="t" r="r" b="b"/>
              <a:pathLst>
                <a:path w="651510" h="162560" extrusionOk="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-256899" y="910171"/>
              <a:ext cx="1970088" cy="2317750"/>
            </a:xfrm>
            <a:custGeom>
              <a:avLst/>
              <a:gdLst/>
              <a:ahLst/>
              <a:cxnLst/>
              <a:rect l="l" t="t" r="r" b="b"/>
              <a:pathLst>
                <a:path w="5397500" h="6350000" extrusionOk="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27"/>
          <p:cNvSpPr/>
          <p:nvPr/>
        </p:nvSpPr>
        <p:spPr>
          <a:xfrm>
            <a:off x="4068450" y="535550"/>
            <a:ext cx="4136100" cy="4415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DC2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/>
        </p:nvSpPr>
        <p:spPr>
          <a:xfrm>
            <a:off x="198925" y="228825"/>
            <a:ext cx="6076237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" sz="1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  2. 구현 과정 및 결과</a:t>
            </a:r>
            <a:endParaRPr lang="ko-KR" altLang="en-US" sz="16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527850" y="602638"/>
            <a:ext cx="309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-기존 학술 정보관과의 차이점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1ABAA5-F2FC-5FDC-3005-C1D8F555EF3F}"/>
              </a:ext>
            </a:extLst>
          </p:cNvPr>
          <p:cNvGrpSpPr/>
          <p:nvPr/>
        </p:nvGrpSpPr>
        <p:grpSpPr>
          <a:xfrm>
            <a:off x="3225450" y="1550650"/>
            <a:ext cx="2757645" cy="2146700"/>
            <a:chOff x="3225450" y="1550650"/>
            <a:chExt cx="2757645" cy="2146700"/>
          </a:xfrm>
        </p:grpSpPr>
        <p:sp>
          <p:nvSpPr>
            <p:cNvPr id="202" name="Google Shape;202;p28"/>
            <p:cNvSpPr/>
            <p:nvPr/>
          </p:nvSpPr>
          <p:spPr>
            <a:xfrm>
              <a:off x="3245279" y="1554503"/>
              <a:ext cx="2737750" cy="1435284"/>
            </a:xfrm>
            <a:custGeom>
              <a:avLst/>
              <a:gdLst/>
              <a:ahLst/>
              <a:cxnLst/>
              <a:rect l="l" t="t" r="r" b="b"/>
              <a:pathLst>
                <a:path w="5373370" h="4245610" extrusionOk="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3233050" y="1550650"/>
              <a:ext cx="2750045" cy="2146700"/>
            </a:xfrm>
            <a:custGeom>
              <a:avLst/>
              <a:gdLst/>
              <a:ahLst/>
              <a:cxnLst/>
              <a:rect l="l" t="t" r="r" b="b"/>
              <a:pathLst>
                <a:path w="5397500" h="6350000" extrusionOk="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3225450" y="1689275"/>
              <a:ext cx="2693100" cy="1998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3342374" y="3040775"/>
              <a:ext cx="2531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직관적이지 않은 상세 검색을 수정</a:t>
              </a:r>
              <a:endParaRPr sz="15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pic>
          <p:nvPicPr>
            <p:cNvPr id="193" name="Google Shape;193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8913" y="2075763"/>
              <a:ext cx="2474348" cy="731625"/>
            </a:xfrm>
            <a:prstGeom prst="rect">
              <a:avLst/>
            </a:prstGeom>
            <a:noFill/>
            <a:ln w="9525" cap="flat" cmpd="sng">
              <a:solidFill>
                <a:srgbClr val="D8DEE5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01" name="Google Shape;201;p28"/>
            <p:cNvSpPr/>
            <p:nvPr/>
          </p:nvSpPr>
          <p:spPr>
            <a:xfrm>
              <a:off x="5849083" y="1709498"/>
              <a:ext cx="120354" cy="1983981"/>
            </a:xfrm>
            <a:custGeom>
              <a:avLst/>
              <a:gdLst/>
              <a:ahLst/>
              <a:cxnLst/>
              <a:rect l="l" t="t" r="r" b="b"/>
              <a:pathLst>
                <a:path w="236220" h="5868670" extrusionOk="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3345332" y="1604598"/>
              <a:ext cx="331946" cy="54955"/>
            </a:xfrm>
            <a:custGeom>
              <a:avLst/>
              <a:gdLst/>
              <a:ahLst/>
              <a:cxnLst/>
              <a:rect l="l" t="t" r="r" b="b"/>
              <a:pathLst>
                <a:path w="651510" h="162560" extrusionOk="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390C9E5-551C-D505-F578-AD0887CEF7A6}"/>
              </a:ext>
            </a:extLst>
          </p:cNvPr>
          <p:cNvGrpSpPr/>
          <p:nvPr/>
        </p:nvGrpSpPr>
        <p:grpSpPr>
          <a:xfrm>
            <a:off x="6340000" y="1550650"/>
            <a:ext cx="2658000" cy="2146700"/>
            <a:chOff x="6340000" y="1550650"/>
            <a:chExt cx="2658000" cy="2146700"/>
          </a:xfrm>
        </p:grpSpPr>
        <p:sp>
          <p:nvSpPr>
            <p:cNvPr id="207" name="Google Shape;207;p28"/>
            <p:cNvSpPr/>
            <p:nvPr/>
          </p:nvSpPr>
          <p:spPr>
            <a:xfrm>
              <a:off x="6351879" y="1554503"/>
              <a:ext cx="2645962" cy="1435284"/>
            </a:xfrm>
            <a:custGeom>
              <a:avLst/>
              <a:gdLst/>
              <a:ahLst/>
              <a:cxnLst/>
              <a:rect l="l" t="t" r="r" b="b"/>
              <a:pathLst>
                <a:path w="5373370" h="4245610" extrusionOk="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6340060" y="1550650"/>
              <a:ext cx="2657845" cy="2146700"/>
            </a:xfrm>
            <a:custGeom>
              <a:avLst/>
              <a:gdLst/>
              <a:ahLst/>
              <a:cxnLst/>
              <a:rect l="l" t="t" r="r" b="b"/>
              <a:pathLst>
                <a:path w="5397500" h="6350000" extrusionOk="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6340000" y="1689275"/>
              <a:ext cx="2658000" cy="1998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6754550" y="3187350"/>
              <a:ext cx="1973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댓글 및 별점 구현</a:t>
              </a:r>
              <a:endParaRPr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pic>
          <p:nvPicPr>
            <p:cNvPr id="194" name="Google Shape;19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61575" y="1956150"/>
              <a:ext cx="1923299" cy="123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28"/>
            <p:cNvSpPr/>
            <p:nvPr/>
          </p:nvSpPr>
          <p:spPr>
            <a:xfrm>
              <a:off x="8868386" y="1709498"/>
              <a:ext cx="116319" cy="1983981"/>
            </a:xfrm>
            <a:custGeom>
              <a:avLst/>
              <a:gdLst/>
              <a:ahLst/>
              <a:cxnLst/>
              <a:rect l="l" t="t" r="r" b="b"/>
              <a:pathLst>
                <a:path w="236220" h="5868670" extrusionOk="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6448577" y="1604598"/>
              <a:ext cx="320817" cy="54955"/>
            </a:xfrm>
            <a:custGeom>
              <a:avLst/>
              <a:gdLst/>
              <a:ahLst/>
              <a:cxnLst/>
              <a:rect l="l" t="t" r="r" b="b"/>
              <a:pathLst>
                <a:path w="651510" h="162560" extrusionOk="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3C915D-D05C-2F42-D3FB-F92683243E37}"/>
              </a:ext>
            </a:extLst>
          </p:cNvPr>
          <p:cNvGrpSpPr/>
          <p:nvPr/>
        </p:nvGrpSpPr>
        <p:grpSpPr>
          <a:xfrm>
            <a:off x="183050" y="1550650"/>
            <a:ext cx="2750046" cy="2146700"/>
            <a:chOff x="183050" y="1550650"/>
            <a:chExt cx="2750046" cy="2146700"/>
          </a:xfrm>
        </p:grpSpPr>
        <p:grpSp>
          <p:nvGrpSpPr>
            <p:cNvPr id="195" name="Google Shape;195;p28"/>
            <p:cNvGrpSpPr/>
            <p:nvPr/>
          </p:nvGrpSpPr>
          <p:grpSpPr>
            <a:xfrm>
              <a:off x="183051" y="1550650"/>
              <a:ext cx="2750045" cy="2146700"/>
              <a:chOff x="-256898" y="910171"/>
              <a:chExt cx="1970088" cy="2317750"/>
            </a:xfrm>
          </p:grpSpPr>
          <p:sp>
            <p:nvSpPr>
              <p:cNvPr id="196" name="Google Shape;196;p28"/>
              <p:cNvSpPr/>
              <p:nvPr/>
            </p:nvSpPr>
            <p:spPr>
              <a:xfrm>
                <a:off x="1617185" y="1081676"/>
                <a:ext cx="86220" cy="2142065"/>
              </a:xfrm>
              <a:custGeom>
                <a:avLst/>
                <a:gdLst/>
                <a:ahLst/>
                <a:cxnLst/>
                <a:rect l="l" t="t" r="r" b="b"/>
                <a:pathLst>
                  <a:path w="236220" h="5868670" extrusionOk="0">
                    <a:moveTo>
                      <a:pt x="236220" y="240030"/>
                    </a:moveTo>
                    <a:lnTo>
                      <a:pt x="236220" y="494030"/>
                    </a:lnTo>
                    <a:moveTo>
                      <a:pt x="236220" y="494030"/>
                    </a:moveTo>
                    <a:lnTo>
                      <a:pt x="236220" y="5868670"/>
                    </a:lnTo>
                    <a:lnTo>
                      <a:pt x="0" y="5868670"/>
                    </a:lnTo>
                    <a:lnTo>
                      <a:pt x="0" y="0"/>
                    </a:lnTo>
                    <a:lnTo>
                      <a:pt x="236220" y="0"/>
                    </a:lnTo>
                    <a:lnTo>
                      <a:pt x="236220" y="24003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7" name="Google Shape;197;p28"/>
              <p:cNvSpPr/>
              <p:nvPr/>
            </p:nvSpPr>
            <p:spPr>
              <a:xfrm>
                <a:off x="-248138" y="914331"/>
                <a:ext cx="1961280" cy="1549648"/>
              </a:xfrm>
              <a:custGeom>
                <a:avLst/>
                <a:gdLst/>
                <a:ahLst/>
                <a:cxnLst/>
                <a:rect l="l" t="t" r="r" b="b"/>
                <a:pathLst>
                  <a:path w="5373370" h="4245610" extrusionOk="0">
                    <a:moveTo>
                      <a:pt x="5373370" y="2345690"/>
                    </a:moveTo>
                    <a:lnTo>
                      <a:pt x="5373370" y="4182110"/>
                    </a:lnTo>
                    <a:cubicBezTo>
                      <a:pt x="5373370" y="4217670"/>
                      <a:pt x="5344160" y="4245610"/>
                      <a:pt x="5309870" y="4245610"/>
                    </a:cubicBezTo>
                    <a:lnTo>
                      <a:pt x="5201920" y="4245610"/>
                    </a:lnTo>
                    <a:cubicBezTo>
                      <a:pt x="5166360" y="4245610"/>
                      <a:pt x="5138420" y="4216400"/>
                      <a:pt x="5138420" y="4182110"/>
                    </a:cubicBezTo>
                    <a:lnTo>
                      <a:pt x="5138420" y="2345690"/>
                    </a:lnTo>
                    <a:cubicBezTo>
                      <a:pt x="5138420" y="2310130"/>
                      <a:pt x="5167630" y="2282190"/>
                      <a:pt x="5201920" y="2282190"/>
                    </a:cubicBezTo>
                    <a:lnTo>
                      <a:pt x="5309870" y="2282190"/>
                    </a:lnTo>
                    <a:cubicBezTo>
                      <a:pt x="5344160" y="2282190"/>
                      <a:pt x="5373370" y="2310130"/>
                      <a:pt x="5373370" y="2345690"/>
                    </a:cubicBezTo>
                    <a:close/>
                    <a:moveTo>
                      <a:pt x="5126990" y="0"/>
                    </a:moveTo>
                    <a:lnTo>
                      <a:pt x="246380" y="0"/>
                    </a:lnTo>
                    <a:cubicBezTo>
                      <a:pt x="110490" y="0"/>
                      <a:pt x="0" y="110490"/>
                      <a:pt x="0" y="246380"/>
                    </a:cubicBezTo>
                    <a:lnTo>
                      <a:pt x="0" y="458470"/>
                    </a:lnTo>
                    <a:lnTo>
                      <a:pt x="5373370" y="458470"/>
                    </a:lnTo>
                    <a:lnTo>
                      <a:pt x="5373370" y="246380"/>
                    </a:lnTo>
                    <a:cubicBezTo>
                      <a:pt x="5373370" y="110490"/>
                      <a:pt x="5262880" y="0"/>
                      <a:pt x="5126990" y="0"/>
                    </a:cubicBezTo>
                    <a:close/>
                  </a:path>
                </a:pathLst>
              </a:custGeom>
              <a:solidFill>
                <a:srgbClr val="4B6FED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8"/>
              <p:cNvSpPr/>
              <p:nvPr/>
            </p:nvSpPr>
            <p:spPr>
              <a:xfrm>
                <a:off x="-176462" y="968418"/>
                <a:ext cx="237801" cy="59334"/>
              </a:xfrm>
              <a:custGeom>
                <a:avLst/>
                <a:gdLst/>
                <a:ahLst/>
                <a:cxnLst/>
                <a:rect l="l" t="t" r="r" b="b"/>
                <a:pathLst>
                  <a:path w="651510" h="162560" extrusionOk="0">
                    <a:moveTo>
                      <a:pt x="162560" y="81280"/>
                    </a:moveTo>
                    <a:cubicBezTo>
                      <a:pt x="162560" y="125730"/>
                      <a:pt x="125730" y="162560"/>
                      <a:pt x="81280" y="162560"/>
                    </a:cubicBezTo>
                    <a:cubicBezTo>
                      <a:pt x="36830" y="162560"/>
                      <a:pt x="0" y="125730"/>
                      <a:pt x="0" y="81280"/>
                    </a:cubicBezTo>
                    <a:cubicBezTo>
                      <a:pt x="0" y="36830"/>
                      <a:pt x="36830" y="0"/>
                      <a:pt x="81280" y="0"/>
                    </a:cubicBezTo>
                    <a:cubicBezTo>
                      <a:pt x="125730" y="0"/>
                      <a:pt x="162560" y="35560"/>
                      <a:pt x="162560" y="81280"/>
                    </a:cubicBezTo>
                    <a:close/>
                    <a:moveTo>
                      <a:pt x="570230" y="0"/>
                    </a:moveTo>
                    <a:cubicBezTo>
                      <a:pt x="525780" y="0"/>
                      <a:pt x="488950" y="36830"/>
                      <a:pt x="488950" y="81280"/>
                    </a:cubicBezTo>
                    <a:cubicBezTo>
                      <a:pt x="488950" y="125730"/>
                      <a:pt x="525780" y="162560"/>
                      <a:pt x="570230" y="162560"/>
                    </a:cubicBezTo>
                    <a:cubicBezTo>
                      <a:pt x="614680" y="162560"/>
                      <a:pt x="651510" y="125730"/>
                      <a:pt x="651510" y="81280"/>
                    </a:cubicBezTo>
                    <a:cubicBezTo>
                      <a:pt x="651510" y="36830"/>
                      <a:pt x="614680" y="0"/>
                      <a:pt x="570230" y="0"/>
                    </a:cubicBezTo>
                    <a:close/>
                    <a:moveTo>
                      <a:pt x="325120" y="0"/>
                    </a:moveTo>
                    <a:cubicBezTo>
                      <a:pt x="280670" y="0"/>
                      <a:pt x="243840" y="36830"/>
                      <a:pt x="243840" y="81280"/>
                    </a:cubicBezTo>
                    <a:cubicBezTo>
                      <a:pt x="243840" y="125730"/>
                      <a:pt x="280670" y="162560"/>
                      <a:pt x="325120" y="162560"/>
                    </a:cubicBezTo>
                    <a:cubicBezTo>
                      <a:pt x="369570" y="162560"/>
                      <a:pt x="406400" y="125730"/>
                      <a:pt x="406400" y="81280"/>
                    </a:cubicBezTo>
                    <a:cubicBezTo>
                      <a:pt x="406400" y="36830"/>
                      <a:pt x="370840" y="0"/>
                      <a:pt x="325120" y="0"/>
                    </a:cubicBezTo>
                    <a:close/>
                  </a:path>
                </a:pathLst>
              </a:custGeom>
              <a:solidFill>
                <a:srgbClr val="7DC2DF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8"/>
              <p:cNvSpPr/>
              <p:nvPr/>
            </p:nvSpPr>
            <p:spPr>
              <a:xfrm>
                <a:off x="-256899" y="910171"/>
                <a:ext cx="1970088" cy="2317750"/>
              </a:xfrm>
              <a:custGeom>
                <a:avLst/>
                <a:gdLst/>
                <a:ahLst/>
                <a:cxnLst/>
                <a:rect l="l" t="t" r="r" b="b"/>
                <a:pathLst>
                  <a:path w="5397500" h="6350000" extrusionOk="0">
                    <a:moveTo>
                      <a:pt x="5137150" y="0"/>
                    </a:moveTo>
                    <a:lnTo>
                      <a:pt x="259080" y="0"/>
                    </a:lnTo>
                    <a:cubicBezTo>
                      <a:pt x="115570" y="0"/>
                      <a:pt x="0" y="115570"/>
                      <a:pt x="0" y="259080"/>
                    </a:cubicBezTo>
                    <a:lnTo>
                      <a:pt x="0" y="6090920"/>
                    </a:lnTo>
                    <a:cubicBezTo>
                      <a:pt x="0" y="6234430"/>
                      <a:pt x="115570" y="6350000"/>
                      <a:pt x="259080" y="6350000"/>
                    </a:cubicBezTo>
                    <a:lnTo>
                      <a:pt x="5137150" y="6350000"/>
                    </a:lnTo>
                    <a:cubicBezTo>
                      <a:pt x="5140960" y="6350000"/>
                      <a:pt x="5143500" y="6350000"/>
                      <a:pt x="5147310" y="6350000"/>
                    </a:cubicBezTo>
                    <a:lnTo>
                      <a:pt x="5148580" y="6350000"/>
                    </a:lnTo>
                    <a:cubicBezTo>
                      <a:pt x="5149850" y="6350000"/>
                      <a:pt x="5149850" y="6350000"/>
                      <a:pt x="5151120" y="6350000"/>
                    </a:cubicBezTo>
                    <a:cubicBezTo>
                      <a:pt x="5288280" y="6343650"/>
                      <a:pt x="5397500" y="6230620"/>
                      <a:pt x="5397500" y="6092190"/>
                    </a:cubicBezTo>
                    <a:lnTo>
                      <a:pt x="5397500" y="4145280"/>
                    </a:lnTo>
                    <a:lnTo>
                      <a:pt x="5397500" y="2406650"/>
                    </a:lnTo>
                    <a:lnTo>
                      <a:pt x="5397500" y="471170"/>
                    </a:lnTo>
                    <a:lnTo>
                      <a:pt x="5397500" y="259080"/>
                    </a:lnTo>
                    <a:cubicBezTo>
                      <a:pt x="5396230" y="115570"/>
                      <a:pt x="5279390" y="0"/>
                      <a:pt x="5137150" y="0"/>
                    </a:cubicBezTo>
                    <a:close/>
                    <a:moveTo>
                      <a:pt x="259080" y="22860"/>
                    </a:moveTo>
                    <a:lnTo>
                      <a:pt x="5137150" y="22860"/>
                    </a:lnTo>
                    <a:cubicBezTo>
                      <a:pt x="5267960" y="22860"/>
                      <a:pt x="5373370" y="128270"/>
                      <a:pt x="5373370" y="259080"/>
                    </a:cubicBezTo>
                    <a:lnTo>
                      <a:pt x="5373370" y="459740"/>
                    </a:lnTo>
                    <a:lnTo>
                      <a:pt x="5147310" y="459740"/>
                    </a:lnTo>
                    <a:lnTo>
                      <a:pt x="22860" y="459740"/>
                    </a:lnTo>
                    <a:lnTo>
                      <a:pt x="22860" y="259080"/>
                    </a:lnTo>
                    <a:cubicBezTo>
                      <a:pt x="22860" y="128270"/>
                      <a:pt x="128270" y="22860"/>
                      <a:pt x="259080" y="22860"/>
                    </a:cubicBezTo>
                    <a:close/>
                    <a:moveTo>
                      <a:pt x="22860" y="6090920"/>
                    </a:moveTo>
                    <a:lnTo>
                      <a:pt x="22860" y="481330"/>
                    </a:lnTo>
                    <a:lnTo>
                      <a:pt x="5137150" y="481330"/>
                    </a:lnTo>
                    <a:lnTo>
                      <a:pt x="5137150" y="6327140"/>
                    </a:lnTo>
                    <a:lnTo>
                      <a:pt x="259080" y="6327140"/>
                    </a:lnTo>
                    <a:cubicBezTo>
                      <a:pt x="128270" y="6327140"/>
                      <a:pt x="22860" y="6221730"/>
                      <a:pt x="22860" y="6090920"/>
                    </a:cubicBezTo>
                    <a:close/>
                    <a:moveTo>
                      <a:pt x="5373370" y="6090920"/>
                    </a:moveTo>
                    <a:cubicBezTo>
                      <a:pt x="5373370" y="6214110"/>
                      <a:pt x="5279390" y="6314440"/>
                      <a:pt x="5158740" y="6325870"/>
                    </a:cubicBezTo>
                    <a:lnTo>
                      <a:pt x="5158740" y="4216400"/>
                    </a:lnTo>
                    <a:cubicBezTo>
                      <a:pt x="5181600" y="4248150"/>
                      <a:pt x="5218430" y="4269740"/>
                      <a:pt x="5260340" y="4269740"/>
                    </a:cubicBezTo>
                    <a:lnTo>
                      <a:pt x="5270500" y="4269740"/>
                    </a:lnTo>
                    <a:cubicBezTo>
                      <a:pt x="5312410" y="4269740"/>
                      <a:pt x="5350510" y="4248150"/>
                      <a:pt x="5372100" y="4216400"/>
                    </a:cubicBezTo>
                    <a:lnTo>
                      <a:pt x="5372100" y="6090920"/>
                    </a:lnTo>
                    <a:lnTo>
                      <a:pt x="5373370" y="6090920"/>
                    </a:lnTo>
                    <a:close/>
                    <a:moveTo>
                      <a:pt x="5158740" y="4145280"/>
                    </a:moveTo>
                    <a:lnTo>
                      <a:pt x="5158740" y="2406650"/>
                    </a:lnTo>
                    <a:cubicBezTo>
                      <a:pt x="5158740" y="2350770"/>
                      <a:pt x="5204460" y="2305050"/>
                      <a:pt x="5260340" y="2305050"/>
                    </a:cubicBezTo>
                    <a:lnTo>
                      <a:pt x="5270500" y="2305050"/>
                    </a:lnTo>
                    <a:cubicBezTo>
                      <a:pt x="5326380" y="2305050"/>
                      <a:pt x="5372100" y="2350770"/>
                      <a:pt x="5372100" y="2406650"/>
                    </a:cubicBezTo>
                    <a:lnTo>
                      <a:pt x="5372100" y="4145280"/>
                    </a:lnTo>
                    <a:cubicBezTo>
                      <a:pt x="5372100" y="4201160"/>
                      <a:pt x="5326380" y="4246880"/>
                      <a:pt x="5270500" y="4246880"/>
                    </a:cubicBezTo>
                    <a:lnTo>
                      <a:pt x="5260340" y="4246880"/>
                    </a:lnTo>
                    <a:cubicBezTo>
                      <a:pt x="5204460" y="4246880"/>
                      <a:pt x="5158740" y="4201160"/>
                      <a:pt x="5158740" y="4145280"/>
                    </a:cubicBezTo>
                    <a:close/>
                    <a:moveTo>
                      <a:pt x="5271770" y="2282190"/>
                    </a:moveTo>
                    <a:lnTo>
                      <a:pt x="5261610" y="2282190"/>
                    </a:lnTo>
                    <a:cubicBezTo>
                      <a:pt x="5219700" y="2282190"/>
                      <a:pt x="5181600" y="2303780"/>
                      <a:pt x="5160010" y="2335530"/>
                    </a:cubicBezTo>
                    <a:lnTo>
                      <a:pt x="5160010" y="481330"/>
                    </a:lnTo>
                    <a:lnTo>
                      <a:pt x="5374640" y="481330"/>
                    </a:lnTo>
                    <a:lnTo>
                      <a:pt x="5374640" y="2334260"/>
                    </a:lnTo>
                    <a:cubicBezTo>
                      <a:pt x="5350510" y="2303780"/>
                      <a:pt x="5313680" y="2282190"/>
                      <a:pt x="5271770" y="2282190"/>
                    </a:cubicBezTo>
                    <a:close/>
                    <a:moveTo>
                      <a:pt x="302260" y="332740"/>
                    </a:moveTo>
                    <a:cubicBezTo>
                      <a:pt x="353060" y="332740"/>
                      <a:pt x="394970" y="290830"/>
                      <a:pt x="394970" y="240030"/>
                    </a:cubicBezTo>
                    <a:cubicBezTo>
                      <a:pt x="394970" y="189230"/>
                      <a:pt x="353060" y="147320"/>
                      <a:pt x="302260" y="147320"/>
                    </a:cubicBezTo>
                    <a:cubicBezTo>
                      <a:pt x="251460" y="147320"/>
                      <a:pt x="209550" y="190500"/>
                      <a:pt x="209550" y="241300"/>
                    </a:cubicBezTo>
                    <a:cubicBezTo>
                      <a:pt x="209550" y="292100"/>
                      <a:pt x="251460" y="332740"/>
                      <a:pt x="302260" y="332740"/>
                    </a:cubicBezTo>
                    <a:close/>
                    <a:moveTo>
                      <a:pt x="302260" y="171450"/>
                    </a:moveTo>
                    <a:cubicBezTo>
                      <a:pt x="340360" y="171450"/>
                      <a:pt x="372110" y="203200"/>
                      <a:pt x="372110" y="241300"/>
                    </a:cubicBezTo>
                    <a:cubicBezTo>
                      <a:pt x="372110" y="279400"/>
                      <a:pt x="340360" y="311150"/>
                      <a:pt x="302260" y="311150"/>
                    </a:cubicBezTo>
                    <a:cubicBezTo>
                      <a:pt x="264160" y="311150"/>
                      <a:pt x="232410" y="279400"/>
                      <a:pt x="232410" y="241300"/>
                    </a:cubicBezTo>
                    <a:cubicBezTo>
                      <a:pt x="232410" y="201930"/>
                      <a:pt x="264160" y="171450"/>
                      <a:pt x="302260" y="171450"/>
                    </a:cubicBezTo>
                    <a:close/>
                    <a:moveTo>
                      <a:pt x="546100" y="332740"/>
                    </a:moveTo>
                    <a:cubicBezTo>
                      <a:pt x="596900" y="332740"/>
                      <a:pt x="638810" y="290830"/>
                      <a:pt x="638810" y="240030"/>
                    </a:cubicBezTo>
                    <a:cubicBezTo>
                      <a:pt x="638810" y="189230"/>
                      <a:pt x="596900" y="148590"/>
                      <a:pt x="546100" y="148590"/>
                    </a:cubicBezTo>
                    <a:cubicBezTo>
                      <a:pt x="495300" y="148590"/>
                      <a:pt x="454660" y="190500"/>
                      <a:pt x="454660" y="241300"/>
                    </a:cubicBezTo>
                    <a:cubicBezTo>
                      <a:pt x="454660" y="292100"/>
                      <a:pt x="495300" y="332740"/>
                      <a:pt x="546100" y="332740"/>
                    </a:cubicBezTo>
                    <a:close/>
                    <a:moveTo>
                      <a:pt x="546100" y="171450"/>
                    </a:moveTo>
                    <a:cubicBezTo>
                      <a:pt x="584200" y="171450"/>
                      <a:pt x="615950" y="203200"/>
                      <a:pt x="615950" y="241300"/>
                    </a:cubicBezTo>
                    <a:cubicBezTo>
                      <a:pt x="615950" y="279400"/>
                      <a:pt x="584200" y="311150"/>
                      <a:pt x="546100" y="311150"/>
                    </a:cubicBezTo>
                    <a:cubicBezTo>
                      <a:pt x="508000" y="311150"/>
                      <a:pt x="476250" y="279400"/>
                      <a:pt x="476250" y="241300"/>
                    </a:cubicBezTo>
                    <a:cubicBezTo>
                      <a:pt x="476250" y="201930"/>
                      <a:pt x="508000" y="171450"/>
                      <a:pt x="546100" y="171450"/>
                    </a:cubicBezTo>
                    <a:close/>
                    <a:moveTo>
                      <a:pt x="791210" y="332740"/>
                    </a:moveTo>
                    <a:cubicBezTo>
                      <a:pt x="842010" y="332740"/>
                      <a:pt x="883920" y="290830"/>
                      <a:pt x="883920" y="240030"/>
                    </a:cubicBezTo>
                    <a:cubicBezTo>
                      <a:pt x="883920" y="189230"/>
                      <a:pt x="842010" y="147320"/>
                      <a:pt x="791210" y="147320"/>
                    </a:cubicBezTo>
                    <a:cubicBezTo>
                      <a:pt x="740410" y="147320"/>
                      <a:pt x="698500" y="190500"/>
                      <a:pt x="698500" y="241300"/>
                    </a:cubicBezTo>
                    <a:cubicBezTo>
                      <a:pt x="698500" y="292100"/>
                      <a:pt x="740410" y="332740"/>
                      <a:pt x="791210" y="332740"/>
                    </a:cubicBezTo>
                    <a:close/>
                    <a:moveTo>
                      <a:pt x="791210" y="171450"/>
                    </a:moveTo>
                    <a:cubicBezTo>
                      <a:pt x="829310" y="171450"/>
                      <a:pt x="861060" y="203200"/>
                      <a:pt x="861060" y="241300"/>
                    </a:cubicBezTo>
                    <a:cubicBezTo>
                      <a:pt x="861060" y="279400"/>
                      <a:pt x="829310" y="311150"/>
                      <a:pt x="791210" y="311150"/>
                    </a:cubicBezTo>
                    <a:cubicBezTo>
                      <a:pt x="753110" y="311150"/>
                      <a:pt x="721360" y="279400"/>
                      <a:pt x="721360" y="241300"/>
                    </a:cubicBezTo>
                    <a:cubicBezTo>
                      <a:pt x="721360" y="201930"/>
                      <a:pt x="751840" y="171450"/>
                      <a:pt x="791210" y="171450"/>
                    </a:cubicBezTo>
                    <a:close/>
                  </a:path>
                </a:pathLst>
              </a:custGeom>
              <a:solidFill>
                <a:srgbClr val="152544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7" name="Google Shape;187;p28"/>
            <p:cNvSpPr/>
            <p:nvPr/>
          </p:nvSpPr>
          <p:spPr>
            <a:xfrm>
              <a:off x="183050" y="1699350"/>
              <a:ext cx="2693100" cy="1998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8"/>
            <p:cNvSpPr txBox="1"/>
            <p:nvPr/>
          </p:nvSpPr>
          <p:spPr>
            <a:xfrm>
              <a:off x="207563" y="3148475"/>
              <a:ext cx="2561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주제별 검색 기능 추가</a:t>
              </a:r>
              <a:endParaRPr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pic>
          <p:nvPicPr>
            <p:cNvPr id="210" name="Google Shape;210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1025" y="1775900"/>
              <a:ext cx="2431148" cy="13725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/>
          <p:nvPr/>
        </p:nvSpPr>
        <p:spPr>
          <a:xfrm>
            <a:off x="4889525" y="564975"/>
            <a:ext cx="4164600" cy="3092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7DC2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178100" y="105075"/>
            <a:ext cx="5868517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2.</a:t>
            </a:r>
            <a:r>
              <a:rPr lang="ko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ko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간략</a:t>
            </a: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구현 과정 및 결과(권용우)</a:t>
            </a:r>
            <a:endParaRPr lang="ko-KR" altLang="en-US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5224800" y="851275"/>
            <a:ext cx="22488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4955775" y="742675"/>
            <a:ext cx="38952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buClr>
                <a:srgbClr val="FF0000"/>
              </a:buClr>
              <a:buSzPts val="1800"/>
              <a:buAutoNum type="arabicPeriod"/>
            </a:pPr>
            <a:r>
              <a:rPr lang="ko" sz="18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프로젝트 </a:t>
            </a:r>
            <a:r>
              <a:rPr lang="ko" sz="1800" err="1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시작시</a:t>
            </a:r>
            <a:r>
              <a:rPr lang="ko" sz="18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뜨는</a:t>
            </a:r>
            <a:r>
              <a:rPr lang="ko" altLang="en-US" sz="18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 </a:t>
            </a:r>
            <a:endParaRPr lang="ko" altLang="en-US" sz="1800">
              <a:solidFill>
                <a:srgbClr val="FF0000"/>
              </a:solidFill>
              <a:latin typeface="IBM Plex Sans KR Medium"/>
              <a:ea typeface="IBM Plex Sans KR Medium"/>
              <a:cs typeface="IBM Plex Sans KR Medium"/>
            </a:endParaRPr>
          </a:p>
          <a:p>
            <a:pPr marL="457200"/>
            <a:r>
              <a:rPr lang="ko" sz="18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간략 검색 페이지</a:t>
            </a:r>
            <a:endParaRPr lang="ko-KR" altLang="en-US"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/>
            <a:r>
              <a:rPr lang="ko" sz="120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book.json에</a:t>
            </a: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r>
              <a:rPr lang="ko" sz="120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저장되있는</a:t>
            </a: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책의 데이터를 로컬</a:t>
            </a:r>
            <a:endParaRPr lang="ko-KR"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스토리지 안에 저장</a:t>
            </a:r>
            <a:endParaRPr lang="ko-KR" altLang="en-US"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</a:endParaRPr>
          </a:p>
          <a:p>
            <a:pPr indent="457200"/>
            <a:endParaRPr lang="ko-KR" altLang="en-US" sz="1200">
              <a:latin typeface="Calibri"/>
              <a:ea typeface="IBM Plex Sans KR Medium"/>
              <a:cs typeface="Calibri"/>
            </a:endParaRPr>
          </a:p>
          <a:p>
            <a:r>
              <a:rPr lang="ko" sz="1800">
                <a:solidFill>
                  <a:schemeClr val="dk1"/>
                </a:solidFill>
                <a:latin typeface="Calibri"/>
                <a:ea typeface="IBM Plex Sans KR Medium"/>
                <a:cs typeface="Calibri"/>
              </a:rPr>
              <a:t>	</a:t>
            </a:r>
          </a:p>
        </p:txBody>
      </p:sp>
      <p:sp>
        <p:nvSpPr>
          <p:cNvPr id="219" name="Google Shape;219;p29"/>
          <p:cNvSpPr txBox="1"/>
          <p:nvPr/>
        </p:nvSpPr>
        <p:spPr>
          <a:xfrm>
            <a:off x="5752075" y="420850"/>
            <a:ext cx="309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" name="Google Shape;220;p29"/>
          <p:cNvGrpSpPr/>
          <p:nvPr/>
        </p:nvGrpSpPr>
        <p:grpSpPr>
          <a:xfrm>
            <a:off x="124299" y="641392"/>
            <a:ext cx="4600154" cy="3092342"/>
            <a:chOff x="-256898" y="910171"/>
            <a:chExt cx="1970088" cy="2317750"/>
          </a:xfrm>
        </p:grpSpPr>
        <p:sp>
          <p:nvSpPr>
            <p:cNvPr id="221" name="Google Shape;221;p29"/>
            <p:cNvSpPr/>
            <p:nvPr/>
          </p:nvSpPr>
          <p:spPr>
            <a:xfrm>
              <a:off x="1617185" y="1081676"/>
              <a:ext cx="86220" cy="2142065"/>
            </a:xfrm>
            <a:custGeom>
              <a:avLst/>
              <a:gdLst/>
              <a:ahLst/>
              <a:cxnLst/>
              <a:rect l="l" t="t" r="r" b="b"/>
              <a:pathLst>
                <a:path w="236220" h="5868670" extrusionOk="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-248138" y="914331"/>
              <a:ext cx="1961280" cy="1549648"/>
            </a:xfrm>
            <a:custGeom>
              <a:avLst/>
              <a:gdLst/>
              <a:ahLst/>
              <a:cxnLst/>
              <a:rect l="l" t="t" r="r" b="b"/>
              <a:pathLst>
                <a:path w="5373370" h="4245610" extrusionOk="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-176462" y="968418"/>
              <a:ext cx="237801" cy="59334"/>
            </a:xfrm>
            <a:custGeom>
              <a:avLst/>
              <a:gdLst/>
              <a:ahLst/>
              <a:cxnLst/>
              <a:rect l="l" t="t" r="r" b="b"/>
              <a:pathLst>
                <a:path w="651510" h="162560" extrusionOk="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-256899" y="910171"/>
              <a:ext cx="1970088" cy="2317750"/>
            </a:xfrm>
            <a:custGeom>
              <a:avLst/>
              <a:gdLst/>
              <a:ahLst/>
              <a:cxnLst/>
              <a:rect l="l" t="t" r="r" b="b"/>
              <a:pathLst>
                <a:path w="5397500" h="6350000" extrusionOk="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62" y="913025"/>
            <a:ext cx="4164576" cy="27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124300" y="1130700"/>
            <a:ext cx="352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573800" y="1923325"/>
            <a:ext cx="352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18;p29">
            <a:extLst>
              <a:ext uri="{FF2B5EF4-FFF2-40B4-BE49-F238E27FC236}">
                <a16:creationId xmlns:a16="http://schemas.microsoft.com/office/drawing/2014/main" id="{3D7AD285-924A-C470-694B-527331F43CFD}"/>
              </a:ext>
            </a:extLst>
          </p:cNvPr>
          <p:cNvSpPr txBox="1"/>
          <p:nvPr/>
        </p:nvSpPr>
        <p:spPr>
          <a:xfrm>
            <a:off x="5022035" y="1976784"/>
            <a:ext cx="38952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>
              <a:buClr>
                <a:srgbClr val="FF0000"/>
              </a:buClr>
              <a:buSzPts val="1800"/>
            </a:pPr>
            <a:r>
              <a:rPr lang="ko-KR" altLang="en-US" sz="1800">
                <a:solidFill>
                  <a:srgbClr val="FF0000"/>
                </a:solidFill>
                <a:latin typeface="IBM Plex Sans KR Medium"/>
                <a:ea typeface="IBM Plex Sans KR Medium"/>
                <a:cs typeface="Calibri"/>
              </a:rPr>
              <a:t>2.  검색된 결과가 없을 때</a:t>
            </a:r>
            <a:endParaRPr lang="ko" altLang="en-US" sz="1800">
              <a:latin typeface="IBM Plex Sans KR Medium"/>
              <a:ea typeface="IBM Plex Sans KR Medium"/>
              <a:cs typeface="Calibri"/>
            </a:endParaRPr>
          </a:p>
          <a:p>
            <a:pPr marL="114300">
              <a:buSzPts val="1800"/>
            </a:pPr>
            <a:r>
              <a:rPr lang="ko-KR" altLang="en-US" sz="1200">
                <a:solidFill>
                  <a:schemeClr val="dk1"/>
                </a:solidFill>
                <a:latin typeface="IBM Plex Sans KR Medium"/>
                <a:ea typeface="IBM Plex Sans KR Medium"/>
                <a:cs typeface="Calibri"/>
              </a:rPr>
              <a:t>         사용자가 검색 하지 않았거나</a:t>
            </a:r>
            <a:r>
              <a:rPr lang="en-US" altLang="ko-KR" sz="1200">
                <a:solidFill>
                  <a:schemeClr val="dk1"/>
                </a:solidFill>
                <a:latin typeface="IBM Plex Sans KR Medium"/>
                <a:ea typeface="IBM Plex Sans KR Medium"/>
                <a:cs typeface="Calibri"/>
              </a:rPr>
              <a:t>, </a:t>
            </a:r>
            <a:endParaRPr lang="ko" altLang="en-US" sz="1800">
              <a:solidFill>
                <a:schemeClr val="dk1"/>
              </a:solidFill>
              <a:latin typeface="IBM Plex Sans KR Medium"/>
              <a:ea typeface="IBM Plex Sans KR Medium"/>
              <a:cs typeface="Calibri"/>
            </a:endParaRPr>
          </a:p>
          <a:p>
            <a:pPr indent="457200"/>
            <a:r>
              <a:rPr lang="ko-KR" altLang="en-US" sz="1200">
                <a:solidFill>
                  <a:schemeClr val="dk1"/>
                </a:solidFill>
                <a:latin typeface="IBM Plex Sans KR Medium"/>
                <a:ea typeface="IBM Plex Sans KR Medium"/>
                <a:cs typeface="Calibri"/>
              </a:rPr>
              <a:t>검색어 혹은 필터 값에 대한 결과가 </a:t>
            </a:r>
            <a:r>
              <a:rPr lang="ko-KR" altLang="en-US" sz="1200" err="1">
                <a:solidFill>
                  <a:schemeClr val="dk1"/>
                </a:solidFill>
                <a:latin typeface="IBM Plex Sans KR Medium"/>
                <a:ea typeface="IBM Plex Sans KR Medium"/>
                <a:cs typeface="Calibri"/>
              </a:rPr>
              <a:t>없을때</a:t>
            </a:r>
            <a:r>
              <a:rPr lang="en-US" altLang="ko-KR" sz="1200">
                <a:solidFill>
                  <a:schemeClr val="dk1"/>
                </a:solidFill>
                <a:latin typeface="IBM Plex Sans KR Medium"/>
                <a:ea typeface="IBM Plex Sans KR Medium"/>
                <a:cs typeface="Calibri"/>
              </a:rPr>
              <a:t>,</a:t>
            </a:r>
            <a:r>
              <a:rPr lang="ko-KR" altLang="en-US" sz="1200">
                <a:solidFill>
                  <a:schemeClr val="dk1"/>
                </a:solidFill>
                <a:latin typeface="IBM Plex Sans KR Medium"/>
                <a:ea typeface="IBM Plex Sans KR Medium"/>
                <a:cs typeface="Calibri"/>
              </a:rPr>
              <a:t> </a:t>
            </a:r>
          </a:p>
          <a:p>
            <a:pPr indent="457200"/>
            <a:r>
              <a:rPr lang="ko-KR" altLang="en-US" sz="1200">
                <a:solidFill>
                  <a:schemeClr val="dk1"/>
                </a:solidFill>
                <a:latin typeface="IBM Plex Sans KR Medium"/>
                <a:ea typeface="IBM Plex Sans KR Medium"/>
                <a:cs typeface="Calibri"/>
              </a:rPr>
              <a:t>검색 결과 없음 출력</a:t>
            </a:r>
          </a:p>
          <a:p>
            <a:pPr indent="457200"/>
            <a:endParaRPr lang="ko-KR" altLang="en-US" sz="1200">
              <a:solidFill>
                <a:schemeClr val="dk1"/>
              </a:solidFill>
              <a:latin typeface="Calibri"/>
              <a:ea typeface="IBM Plex Sans KR Medium"/>
              <a:cs typeface="Calibri"/>
            </a:endParaRPr>
          </a:p>
          <a:p>
            <a:r>
              <a:rPr lang="ko" sz="1800">
                <a:solidFill>
                  <a:schemeClr val="dk1"/>
                </a:solidFill>
                <a:latin typeface="Calibri"/>
                <a:ea typeface="IBM Plex Sans KR Medium"/>
                <a:cs typeface="Calibri"/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226" grpId="0"/>
      <p:bldP spid="227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/>
          <p:nvPr/>
        </p:nvSpPr>
        <p:spPr>
          <a:xfrm>
            <a:off x="4802275" y="223500"/>
            <a:ext cx="4163700" cy="4700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7DC2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5224800" y="851275"/>
            <a:ext cx="22488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5752075" y="420850"/>
            <a:ext cx="309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30"/>
          <p:cNvGrpSpPr/>
          <p:nvPr/>
        </p:nvGrpSpPr>
        <p:grpSpPr>
          <a:xfrm>
            <a:off x="124314" y="641489"/>
            <a:ext cx="4600154" cy="4145759"/>
            <a:chOff x="-256898" y="910171"/>
            <a:chExt cx="1970088" cy="2317750"/>
          </a:xfrm>
        </p:grpSpPr>
        <p:sp>
          <p:nvSpPr>
            <p:cNvPr id="236" name="Google Shape;236;p30"/>
            <p:cNvSpPr/>
            <p:nvPr/>
          </p:nvSpPr>
          <p:spPr>
            <a:xfrm>
              <a:off x="1617185" y="1081676"/>
              <a:ext cx="86220" cy="2142065"/>
            </a:xfrm>
            <a:custGeom>
              <a:avLst/>
              <a:gdLst/>
              <a:ahLst/>
              <a:cxnLst/>
              <a:rect l="l" t="t" r="r" b="b"/>
              <a:pathLst>
                <a:path w="236220" h="5868670" extrusionOk="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-248138" y="914331"/>
              <a:ext cx="1961280" cy="1549648"/>
            </a:xfrm>
            <a:custGeom>
              <a:avLst/>
              <a:gdLst/>
              <a:ahLst/>
              <a:cxnLst/>
              <a:rect l="l" t="t" r="r" b="b"/>
              <a:pathLst>
                <a:path w="5373370" h="4245610" extrusionOk="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-176462" y="968418"/>
              <a:ext cx="237801" cy="59334"/>
            </a:xfrm>
            <a:custGeom>
              <a:avLst/>
              <a:gdLst/>
              <a:ahLst/>
              <a:cxnLst/>
              <a:rect l="l" t="t" r="r" b="b"/>
              <a:pathLst>
                <a:path w="651510" h="162560" extrusionOk="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-256899" y="910171"/>
              <a:ext cx="1970088" cy="2317750"/>
            </a:xfrm>
            <a:custGeom>
              <a:avLst/>
              <a:gdLst/>
              <a:ahLst/>
              <a:cxnLst/>
              <a:rect l="l" t="t" r="r" b="b"/>
              <a:pathLst>
                <a:path w="5397500" h="6350000" extrusionOk="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00" y="953250"/>
            <a:ext cx="4226100" cy="370741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 txBox="1"/>
          <p:nvPr/>
        </p:nvSpPr>
        <p:spPr>
          <a:xfrm>
            <a:off x="4930927" y="227401"/>
            <a:ext cx="38952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0200">
              <a:buClr>
                <a:srgbClr val="FF0000"/>
              </a:buClr>
              <a:buSzPts val="1600"/>
              <a:buFont typeface="IBM Plex Sans KR Medium"/>
              <a:buAutoNum type="arabicPeriod"/>
            </a:pPr>
            <a:r>
              <a:rPr lang="ko" sz="16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검색 창을 통해 검색</a:t>
            </a:r>
            <a:endParaRPr lang="ko-KR"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</a:endParaRPr>
          </a:p>
          <a:p>
            <a:pPr marL="127000">
              <a:buClr>
                <a:srgbClr val="FF0000"/>
              </a:buClr>
              <a:buSzPts val="1600"/>
            </a:pP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검색어와 </a:t>
            </a:r>
            <a:r>
              <a:rPr lang="ko" sz="120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필터값</a:t>
            </a: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(전체, 제목, 저자 등)을 통해 </a:t>
            </a:r>
            <a:endParaRPr lang="ko-KR" altLang="en-US"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127000">
              <a:buSzPts val="1600"/>
            </a:pP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기존 검색 창에 존재 하지 않던 사용자의 </a:t>
            </a:r>
            <a:endParaRPr lang="ko-KR" altLang="en-US"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127000">
              <a:buSzPts val="1600"/>
            </a:pP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선택 검색 기능 </a:t>
            </a:r>
            <a:r>
              <a:rPr lang="ko" altLang="en-US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추가</a:t>
            </a:r>
            <a:r>
              <a:rPr lang="en-US" altLang="ko" sz="120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useState</a:t>
            </a: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() 훅을 통해 검색 최신화 </a:t>
            </a:r>
            <a:r>
              <a:rPr lang="ko" altLang="en-US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시에 검색어와</a:t>
            </a: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검색결과 상태 관리</a:t>
            </a:r>
            <a:endParaRPr lang="ko-KR" altLang="en-US"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1104350" y="1248075"/>
            <a:ext cx="352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1023475" y="1623025"/>
            <a:ext cx="352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1801325" y="2249850"/>
            <a:ext cx="352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869750" y="1885825"/>
            <a:ext cx="352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0"/>
          <p:cNvSpPr txBox="1"/>
          <p:nvPr/>
        </p:nvSpPr>
        <p:spPr>
          <a:xfrm>
            <a:off x="178100" y="105075"/>
            <a:ext cx="42261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2. </a:t>
            </a:r>
            <a:r>
              <a:rPr lang="ko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간략</a:t>
            </a: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구현 과정 및 결과(권용우)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41;p30">
            <a:extLst>
              <a:ext uri="{FF2B5EF4-FFF2-40B4-BE49-F238E27FC236}">
                <a16:creationId xmlns:a16="http://schemas.microsoft.com/office/drawing/2014/main" id="{6F9060DF-56D3-A8B1-1037-8831B78FF9C0}"/>
              </a:ext>
            </a:extLst>
          </p:cNvPr>
          <p:cNvSpPr txBox="1"/>
          <p:nvPr/>
        </p:nvSpPr>
        <p:spPr>
          <a:xfrm>
            <a:off x="4955775" y="3449336"/>
            <a:ext cx="38952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>
              <a:buClr>
                <a:srgbClr val="FF0000"/>
              </a:buClr>
              <a:buSzPts val="1600"/>
            </a:pPr>
            <a:r>
              <a:rPr lang="en-US" altLang="ko" sz="16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4.</a:t>
            </a:r>
            <a:r>
              <a:rPr lang="ko" altLang="en-US" sz="16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r>
              <a:rPr lang="ko" sz="16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책의 대출 가능 여부 출력</a:t>
            </a:r>
            <a:endParaRPr lang="ko-KR" altLang="en-US"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127000">
              <a:buSzPts val="1600"/>
            </a:pP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로컬 스토리지에 저장돼 있는 대출 가능 여부 </a:t>
            </a:r>
            <a:r>
              <a:rPr lang="ko" altLang="en-US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출력</a:t>
            </a:r>
            <a:endParaRPr lang="ko"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</a:endParaRPr>
          </a:p>
          <a:p>
            <a:pPr marL="127000">
              <a:buSzPts val="1600"/>
            </a:pPr>
            <a:r>
              <a:rPr lang="ko" altLang="en-US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기존의 </a:t>
            </a: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대출 가능 여부에서 텍스트의 색 변화를</a:t>
            </a:r>
            <a:r>
              <a:rPr lang="ko" altLang="en-US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 </a:t>
            </a: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통해</a:t>
            </a:r>
            <a:r>
              <a:rPr lang="ko" altLang="en-US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 </a:t>
            </a:r>
            <a:endParaRPr lang="ko" altLang="en-US"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</a:endParaRPr>
          </a:p>
          <a:p>
            <a:pPr marL="127000">
              <a:buSzPts val="1600"/>
            </a:pP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사용자의 직관적 확인 가능 </a:t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	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" name="Google Shape;241;p30">
            <a:extLst>
              <a:ext uri="{FF2B5EF4-FFF2-40B4-BE49-F238E27FC236}">
                <a16:creationId xmlns:a16="http://schemas.microsoft.com/office/drawing/2014/main" id="{F52B2B8D-F675-2C19-5844-461311B3AD40}"/>
              </a:ext>
            </a:extLst>
          </p:cNvPr>
          <p:cNvSpPr txBox="1"/>
          <p:nvPr/>
        </p:nvSpPr>
        <p:spPr>
          <a:xfrm>
            <a:off x="4930927" y="1345552"/>
            <a:ext cx="38952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>
              <a:buClr>
                <a:srgbClr val="FF0000"/>
              </a:buClr>
              <a:buSzPts val="1600"/>
            </a:pPr>
            <a:r>
              <a:rPr lang="en-US" altLang="ko" sz="16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2.</a:t>
            </a:r>
            <a:r>
              <a:rPr lang="ko" altLang="en-US" sz="16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r>
              <a:rPr lang="ko" sz="16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검색된 결과가 존재 할 </a:t>
            </a:r>
            <a:r>
              <a:rPr lang="ko" altLang="en-US" sz="16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때</a:t>
            </a:r>
            <a:endParaRPr lang="ko-KR" altLang="en-US" sz="12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127000">
              <a:buSzPts val="1600"/>
            </a:pPr>
            <a:r>
              <a:rPr lang="ko" altLang="en-US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검색어와</a:t>
            </a: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r>
              <a:rPr lang="ko" sz="120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필터값을</a:t>
            </a: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통해 로컬 스토리지 </a:t>
            </a:r>
            <a:r>
              <a:rPr lang="ko" altLang="en-US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내부에</a:t>
            </a:r>
            <a:endParaRPr lang="ko"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127000">
              <a:buSzPts val="1600"/>
            </a:pPr>
            <a:r>
              <a:rPr lang="ko" altLang="en-US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저장되어</a:t>
            </a: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있는 책의 데이터를 필터링 한 </a:t>
            </a:r>
            <a:r>
              <a:rPr lang="ko" altLang="en-US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이후 </a:t>
            </a:r>
            <a:endParaRPr lang="ko"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127000">
              <a:buSzPts val="1600"/>
            </a:pPr>
            <a:r>
              <a:rPr lang="ko" altLang="en-US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검색</a:t>
            </a: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결과 출력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</a:endParaRPr>
          </a:p>
        </p:txBody>
      </p:sp>
      <p:sp>
        <p:nvSpPr>
          <p:cNvPr id="7" name="Google Shape;241;p30">
            <a:extLst>
              <a:ext uri="{FF2B5EF4-FFF2-40B4-BE49-F238E27FC236}">
                <a16:creationId xmlns:a16="http://schemas.microsoft.com/office/drawing/2014/main" id="{28CA9A5A-2950-7EE8-528B-56AAC6325B36}"/>
              </a:ext>
            </a:extLst>
          </p:cNvPr>
          <p:cNvSpPr txBox="1"/>
          <p:nvPr/>
        </p:nvSpPr>
        <p:spPr>
          <a:xfrm>
            <a:off x="4930926" y="2273204"/>
            <a:ext cx="38952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>
              <a:buClr>
                <a:srgbClr val="FF0000"/>
              </a:buClr>
              <a:buSzPts val="1600"/>
            </a:pPr>
            <a:r>
              <a:rPr lang="en-US" altLang="ko" sz="16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3.</a:t>
            </a:r>
            <a:r>
              <a:rPr lang="ko" sz="16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 </a:t>
            </a:r>
            <a:r>
              <a:rPr lang="ko" altLang="en-US" sz="16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클릭 시 책에 맞는</a:t>
            </a:r>
            <a:r>
              <a:rPr lang="ko" sz="16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정보 출력</a:t>
            </a:r>
            <a:endParaRPr lang="ko-KR" altLang="en-US" sz="12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127000" lvl="0" algn="l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출력된 검색 결과 클릭시에 </a:t>
            </a:r>
            <a:r>
              <a:rPr lang="ko" sz="1200" err="1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useNavigate</a:t>
            </a: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() 훅을 통해</a:t>
            </a:r>
            <a:endParaRPr lang="ko-KR"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</a:endParaRPr>
          </a:p>
          <a:p>
            <a:pPr marL="127000">
              <a:buSzPts val="1600"/>
            </a:pP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책의 정보에 맞는 상세 책 정보 </a:t>
            </a:r>
            <a:r>
              <a:rPr lang="ko" altLang="en-US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출력</a:t>
            </a:r>
            <a:endParaRPr lang="ko" altLang="en-US"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</a:endParaRPr>
          </a:p>
          <a:p>
            <a:pPr marL="127000">
              <a:buSzPts val="1600"/>
            </a:pP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하나의 정보 페이지로 전달을 통해</a:t>
            </a:r>
          </a:p>
          <a:p>
            <a:pPr marL="127000">
              <a:buSzPts val="1600"/>
            </a:pP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번거로운 작업 생략</a:t>
            </a:r>
            <a:endParaRPr lang="ko-KR"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/>
      <p:bldP spid="242" grpId="0"/>
      <p:bldP spid="243" grpId="0"/>
      <p:bldP spid="244" grpId="0"/>
      <p:bldP spid="245" grpId="0"/>
      <p:bldP spid="2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/>
          <p:nvPr/>
        </p:nvSpPr>
        <p:spPr>
          <a:xfrm>
            <a:off x="4921250" y="0"/>
            <a:ext cx="4132800" cy="5143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7DC2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31"/>
          <p:cNvGrpSpPr/>
          <p:nvPr/>
        </p:nvGrpSpPr>
        <p:grpSpPr>
          <a:xfrm>
            <a:off x="132957" y="735718"/>
            <a:ext cx="4788298" cy="4324458"/>
            <a:chOff x="-256898" y="910171"/>
            <a:chExt cx="1970088" cy="2317750"/>
          </a:xfrm>
        </p:grpSpPr>
        <p:sp>
          <p:nvSpPr>
            <p:cNvPr id="253" name="Google Shape;253;p31"/>
            <p:cNvSpPr/>
            <p:nvPr/>
          </p:nvSpPr>
          <p:spPr>
            <a:xfrm>
              <a:off x="1617185" y="1081676"/>
              <a:ext cx="86220" cy="2142065"/>
            </a:xfrm>
            <a:custGeom>
              <a:avLst/>
              <a:gdLst/>
              <a:ahLst/>
              <a:cxnLst/>
              <a:rect l="l" t="t" r="r" b="b"/>
              <a:pathLst>
                <a:path w="236220" h="5868670" extrusionOk="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-248138" y="914331"/>
              <a:ext cx="1961280" cy="1549648"/>
            </a:xfrm>
            <a:custGeom>
              <a:avLst/>
              <a:gdLst/>
              <a:ahLst/>
              <a:cxnLst/>
              <a:rect l="l" t="t" r="r" b="b"/>
              <a:pathLst>
                <a:path w="5373370" h="4245610" extrusionOk="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-176462" y="968418"/>
              <a:ext cx="237801" cy="59334"/>
            </a:xfrm>
            <a:custGeom>
              <a:avLst/>
              <a:gdLst/>
              <a:ahLst/>
              <a:cxnLst/>
              <a:rect l="l" t="t" r="r" b="b"/>
              <a:pathLst>
                <a:path w="651510" h="162560" extrusionOk="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-256899" y="910171"/>
              <a:ext cx="1970088" cy="2317750"/>
            </a:xfrm>
            <a:custGeom>
              <a:avLst/>
              <a:gdLst/>
              <a:ahLst/>
              <a:cxnLst/>
              <a:rect l="l" t="t" r="r" b="b"/>
              <a:pathLst>
                <a:path w="5397500" h="6350000" extrusionOk="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1"/>
          <p:cNvSpPr txBox="1"/>
          <p:nvPr/>
        </p:nvSpPr>
        <p:spPr>
          <a:xfrm>
            <a:off x="192575" y="220888"/>
            <a:ext cx="4495975" cy="46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2. </a:t>
            </a:r>
            <a:r>
              <a:rPr lang="ko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상세 페이지</a:t>
            </a: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구현 과정 및 결과 (이준희)</a:t>
            </a:r>
            <a:endParaRPr lang="ko-KR" altLang="en-US" sz="16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75" y="1111425"/>
            <a:ext cx="4393726" cy="384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1"/>
          <p:cNvSpPr txBox="1"/>
          <p:nvPr/>
        </p:nvSpPr>
        <p:spPr>
          <a:xfrm>
            <a:off x="192575" y="1741988"/>
            <a:ext cx="352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5039050" y="0"/>
            <a:ext cx="3895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1. 메뉴 바 구현</a:t>
            </a:r>
            <a:endParaRPr sz="1700">
              <a:solidFill>
                <a:srgbClr val="FF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5075200" y="342350"/>
            <a:ext cx="3822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메뉴 바의 각 요소들을 함수 컴포넌트로 구성하고,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App.js에서 Route를 등록할 때, 설정한 path를 바탕으로 navItems 배열에 name, path를 설정하고, map()을 활용하여 activeIndex, hoverIndex 상태변수 및 콜백함수를 통해 구현함.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5002100" y="1473975"/>
            <a:ext cx="4226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useState() 훅을 사용하여, “서명” 검색칸의 입력값을 value 속성에 Type1Value 상태변수를 “저자명”은 Type2Value, “출판사명”은 Type3Value으로  두고, onChange에 상태변경 함수를 두어, 사용자가 입력을 할 때마다, 검색어를 최신화하게 함.</a:t>
            </a: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192575" y="2232750"/>
            <a:ext cx="352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5039050" y="1142175"/>
            <a:ext cx="3895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2. 검색 칸 구현</a:t>
            </a:r>
            <a:endParaRPr sz="1700">
              <a:solidFill>
                <a:srgbClr val="FF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192575" y="3134275"/>
            <a:ext cx="352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5002100" y="2284350"/>
            <a:ext cx="3895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3. 검색 설정 구현</a:t>
            </a:r>
            <a:endParaRPr sz="1700">
              <a:solidFill>
                <a:srgbClr val="FF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5039050" y="2620900"/>
            <a:ext cx="4226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자료유형 체크박스 또한 useState() 훅을 사용하여, “checkboxes” 상태변수로 설정하고, onChange에 이벤트 핸들러 함수를 등록하여,   “전체”를 누르면 모든 체크박스가 체크되게 구현함. 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“소트”랑 “차순” 또한 sortType, nextOrder 상태변수를 value 값에 설정하고, onChange에 상태변경 함수를 두어, 사용자가 선택할 때마다, 검색 설정을 최신화하게 함.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5002100" y="3737400"/>
            <a:ext cx="3895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4. 검색결과 페이지로 데이터 전송</a:t>
            </a:r>
            <a:endParaRPr sz="1700">
              <a:solidFill>
                <a:srgbClr val="FF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5038250" y="4091225"/>
            <a:ext cx="3822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사용자가 입력한 값을 상태변수에 담아두고, “검색” 버튼을 누르면 onSubmit에 설정한 handleSubmit 이벤트 핸들러 함수가 호출되어 formData 객체에 모든 입력값을 넣고, localStorage.setItem을 통해 formData를 로컬스토리지에 저장하도록 구현함.</a:t>
            </a: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241525" y="4476475"/>
            <a:ext cx="352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/>
      <p:bldP spid="260" grpId="0"/>
      <p:bldP spid="261" grpId="0"/>
      <p:bldP spid="262" grpId="0"/>
      <p:bldP spid="263" grpId="0"/>
      <p:bldP spid="264" grpId="0"/>
      <p:bldP spid="265" grpId="0"/>
      <p:bldP spid="266" grpId="0"/>
      <p:bldP spid="267" grpId="0"/>
      <p:bldP spid="268" grpId="0"/>
      <p:bldP spid="269" grpId="0"/>
      <p:bldP spid="2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/>
          <p:nvPr/>
        </p:nvSpPr>
        <p:spPr>
          <a:xfrm>
            <a:off x="4889525" y="0"/>
            <a:ext cx="4226100" cy="5143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7DC2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276;p32"/>
          <p:cNvGrpSpPr/>
          <p:nvPr/>
        </p:nvGrpSpPr>
        <p:grpSpPr>
          <a:xfrm>
            <a:off x="132957" y="735718"/>
            <a:ext cx="4788298" cy="4324458"/>
            <a:chOff x="-256898" y="910171"/>
            <a:chExt cx="1970088" cy="2317750"/>
          </a:xfrm>
        </p:grpSpPr>
        <p:sp>
          <p:nvSpPr>
            <p:cNvPr id="277" name="Google Shape;277;p32"/>
            <p:cNvSpPr/>
            <p:nvPr/>
          </p:nvSpPr>
          <p:spPr>
            <a:xfrm>
              <a:off x="1617185" y="1081676"/>
              <a:ext cx="86220" cy="2142065"/>
            </a:xfrm>
            <a:custGeom>
              <a:avLst/>
              <a:gdLst/>
              <a:ahLst/>
              <a:cxnLst/>
              <a:rect l="l" t="t" r="r" b="b"/>
              <a:pathLst>
                <a:path w="236220" h="5868670" extrusionOk="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-248138" y="914331"/>
              <a:ext cx="1961280" cy="1549648"/>
            </a:xfrm>
            <a:custGeom>
              <a:avLst/>
              <a:gdLst/>
              <a:ahLst/>
              <a:cxnLst/>
              <a:rect l="l" t="t" r="r" b="b"/>
              <a:pathLst>
                <a:path w="5373370" h="4245610" extrusionOk="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-176462" y="968418"/>
              <a:ext cx="237801" cy="59334"/>
            </a:xfrm>
            <a:custGeom>
              <a:avLst/>
              <a:gdLst/>
              <a:ahLst/>
              <a:cxnLst/>
              <a:rect l="l" t="t" r="r" b="b"/>
              <a:pathLst>
                <a:path w="651510" h="162560" extrusionOk="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-256899" y="910171"/>
              <a:ext cx="1970088" cy="2317750"/>
            </a:xfrm>
            <a:custGeom>
              <a:avLst/>
              <a:gdLst/>
              <a:ahLst/>
              <a:cxnLst/>
              <a:rect l="l" t="t" r="r" b="b"/>
              <a:pathLst>
                <a:path w="5397500" h="6350000" extrusionOk="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32"/>
          <p:cNvSpPr txBox="1"/>
          <p:nvPr/>
        </p:nvSpPr>
        <p:spPr>
          <a:xfrm>
            <a:off x="192575" y="212950"/>
            <a:ext cx="4583287" cy="47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2. </a:t>
            </a:r>
            <a:r>
              <a:rPr lang="ko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결과 페이지</a:t>
            </a: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구현 과정 및 결과 (이준희)</a:t>
            </a:r>
            <a:endParaRPr lang="ko-KR" altLang="en-US" sz="16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-78625" y="1792775"/>
            <a:ext cx="352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5002100" y="0"/>
            <a:ext cx="3895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1. 최상단 검색창 구현</a:t>
            </a:r>
            <a:endParaRPr sz="1500">
              <a:solidFill>
                <a:srgbClr val="FF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5075200" y="283250"/>
            <a:ext cx="3822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“결과내 검색” 체크박스를 선택하고 검색하면, 기존에 출력된 책 리스트 내에서 사용자의 입력값과 매치를 하여 재출력을 하게 함. 체크박스를 선택 안할 시, 기존에 출력된 책 리스트와 상관없이 입력값과 매치되는 모든 책 리스트를 출력하게 구현함.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85" name="Google Shape;285;p32"/>
          <p:cNvSpPr txBox="1"/>
          <p:nvPr/>
        </p:nvSpPr>
        <p:spPr>
          <a:xfrm>
            <a:off x="5002100" y="1473975"/>
            <a:ext cx="4226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5002100" y="1179125"/>
            <a:ext cx="3895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2. 검색 정보 출력</a:t>
            </a:r>
            <a:endParaRPr sz="1500">
              <a:solidFill>
                <a:srgbClr val="FF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5039050" y="2252738"/>
            <a:ext cx="3895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3. 정렬 바 구현</a:t>
            </a:r>
            <a:endParaRPr sz="1500">
              <a:solidFill>
                <a:srgbClr val="FF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88" name="Google Shape;288;p32"/>
          <p:cNvSpPr txBox="1"/>
          <p:nvPr/>
        </p:nvSpPr>
        <p:spPr>
          <a:xfrm>
            <a:off x="5039050" y="1442650"/>
            <a:ext cx="4226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“상세 페이지”에서 사용자가 입력한 검색 정보를 출력할 뿐만 아니라, “결과 페이지”의 최상단 검색창에서 입력한 검색 정보 또한 최신화 되게 구현함. 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5039050" y="3189075"/>
            <a:ext cx="3895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4. 검색 정보에 매치 되는 책 출력</a:t>
            </a:r>
            <a:endParaRPr sz="1500">
              <a:solidFill>
                <a:srgbClr val="FF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90" name="Google Shape;290;p32"/>
          <p:cNvSpPr txBox="1"/>
          <p:nvPr/>
        </p:nvSpPr>
        <p:spPr>
          <a:xfrm>
            <a:off x="5002100" y="4031650"/>
            <a:ext cx="382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-78625" y="3189075"/>
            <a:ext cx="352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50" y="1038600"/>
            <a:ext cx="4574049" cy="398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 txBox="1"/>
          <p:nvPr/>
        </p:nvSpPr>
        <p:spPr>
          <a:xfrm>
            <a:off x="-78625" y="2284338"/>
            <a:ext cx="352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3112275" y="2402250"/>
            <a:ext cx="352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2350850" y="3189075"/>
            <a:ext cx="352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2"/>
          <p:cNvSpPr txBox="1"/>
          <p:nvPr/>
        </p:nvSpPr>
        <p:spPr>
          <a:xfrm>
            <a:off x="5002100" y="4215138"/>
            <a:ext cx="3895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5. “간략보기” UI 구현</a:t>
            </a:r>
            <a:endParaRPr sz="1500">
              <a:solidFill>
                <a:srgbClr val="FF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97" name="Google Shape;297;p32"/>
          <p:cNvSpPr txBox="1"/>
          <p:nvPr/>
        </p:nvSpPr>
        <p:spPr>
          <a:xfrm>
            <a:off x="5039050" y="2535500"/>
            <a:ext cx="4226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정렬 유형은 “서명순”, “저자명순”, “출판사명순”, “출판연도순”으로 구성하고, 정렬 기준은 “오름차순”, “내림차순”으로 설정하여, 사용자가 선택한 설정값에 따라 출력된 책 리스트를 정렬할 수 있게 함.</a:t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5075200" y="3427975"/>
            <a:ext cx="4226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사용자가 검색한 정보와 로컬스토리지의 책 정보가 매치되는 모든 책들을 출력하게 구현함. (filter 함수 사용)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책 제목을 클릭하면 useNavigate() 훅을 사용하여 책의 구체적인 정보를 볼 수 있게 구현함. </a:t>
            </a:r>
            <a:endParaRPr sz="11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99" name="Google Shape;299;p32"/>
          <p:cNvSpPr txBox="1"/>
          <p:nvPr/>
        </p:nvSpPr>
        <p:spPr>
          <a:xfrm>
            <a:off x="5075200" y="4473800"/>
            <a:ext cx="4226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출력된 각 책에 “간략보기” 버튼을 추가하여, 클릭하면 “대출상태”, “청구기호”, “소장위치”, “반납예정일”에 해당하는 간략 정보를 볼 수 있게 함.</a:t>
            </a:r>
            <a:endParaRPr sz="1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/>
      <p:bldP spid="283" grpId="0"/>
      <p:bldP spid="284" grpId="0"/>
      <p:bldP spid="286" grpId="0"/>
      <p:bldP spid="287" grpId="0"/>
      <p:bldP spid="288" grpId="0"/>
      <p:bldP spid="289" grpId="0"/>
      <p:bldP spid="291" grpId="0"/>
      <p:bldP spid="293" grpId="0"/>
      <p:bldP spid="294" grpId="0"/>
      <p:bldP spid="295" grpId="0"/>
      <p:bldP spid="296" grpId="0"/>
      <p:bldP spid="297" grpId="0"/>
      <p:bldP spid="298" grpId="0"/>
      <p:bldP spid="29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33"/>
          <p:cNvGrpSpPr/>
          <p:nvPr/>
        </p:nvGrpSpPr>
        <p:grpSpPr>
          <a:xfrm>
            <a:off x="192573" y="1181295"/>
            <a:ext cx="5358638" cy="2950032"/>
            <a:chOff x="-256898" y="910171"/>
            <a:chExt cx="1970088" cy="2317750"/>
          </a:xfrm>
        </p:grpSpPr>
        <p:sp>
          <p:nvSpPr>
            <p:cNvPr id="305" name="Google Shape;305;p33"/>
            <p:cNvSpPr/>
            <p:nvPr/>
          </p:nvSpPr>
          <p:spPr>
            <a:xfrm>
              <a:off x="1617185" y="1081676"/>
              <a:ext cx="86220" cy="2142065"/>
            </a:xfrm>
            <a:custGeom>
              <a:avLst/>
              <a:gdLst/>
              <a:ahLst/>
              <a:cxnLst/>
              <a:rect l="l" t="t" r="r" b="b"/>
              <a:pathLst>
                <a:path w="236220" h="5868670" extrusionOk="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-248138" y="914331"/>
              <a:ext cx="1961280" cy="1549648"/>
            </a:xfrm>
            <a:custGeom>
              <a:avLst/>
              <a:gdLst/>
              <a:ahLst/>
              <a:cxnLst/>
              <a:rect l="l" t="t" r="r" b="b"/>
              <a:pathLst>
                <a:path w="5373370" h="4245610" extrusionOk="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-176462" y="968418"/>
              <a:ext cx="237801" cy="59334"/>
            </a:xfrm>
            <a:custGeom>
              <a:avLst/>
              <a:gdLst/>
              <a:ahLst/>
              <a:cxnLst/>
              <a:rect l="l" t="t" r="r" b="b"/>
              <a:pathLst>
                <a:path w="651510" h="162560" extrusionOk="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7DC2D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-256899" y="910171"/>
              <a:ext cx="1970088" cy="2317750"/>
            </a:xfrm>
            <a:custGeom>
              <a:avLst/>
              <a:gdLst/>
              <a:ahLst/>
              <a:cxnLst/>
              <a:rect l="l" t="t" r="r" b="b"/>
              <a:pathLst>
                <a:path w="5397500" h="6350000" extrusionOk="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/>
          <p:nvPr/>
        </p:nvSpPr>
        <p:spPr>
          <a:xfrm>
            <a:off x="192575" y="228825"/>
            <a:ext cx="45436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2. </a:t>
            </a:r>
            <a:r>
              <a:rPr lang="ko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주제 페이지</a:t>
            </a: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구현 과정 및 결과(이동욱</a:t>
            </a:r>
            <a:r>
              <a:rPr lang="en-US" alt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ko-KR" altLang="en-US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75" y="1534388"/>
            <a:ext cx="4983223" cy="22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/>
          <p:nvPr/>
        </p:nvSpPr>
        <p:spPr>
          <a:xfrm>
            <a:off x="752225" y="2109400"/>
            <a:ext cx="352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3"/>
          <p:cNvSpPr/>
          <p:nvPr/>
        </p:nvSpPr>
        <p:spPr>
          <a:xfrm>
            <a:off x="5728875" y="1449900"/>
            <a:ext cx="3043500" cy="224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DC2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2E840-D3FD-BDBB-E804-E8F4219AC637}"/>
              </a:ext>
            </a:extLst>
          </p:cNvPr>
          <p:cNvSpPr txBox="1"/>
          <p:nvPr/>
        </p:nvSpPr>
        <p:spPr>
          <a:xfrm>
            <a:off x="5888324" y="1602073"/>
            <a:ext cx="2670122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27000"/>
            <a:r>
              <a:rPr lang="en-US" altLang="ko-KR" sz="1600">
                <a:solidFill>
                  <a:srgbClr val="FF0000"/>
                </a:solidFill>
                <a:ea typeface="IBM Plex Sans KR Medium"/>
              </a:rPr>
              <a:t>1.  </a:t>
            </a:r>
            <a:r>
              <a:rPr lang="ko-KR" sz="1600" baseline="0">
                <a:solidFill>
                  <a:srgbClr val="FF0000"/>
                </a:solidFill>
                <a:latin typeface="Arial"/>
                <a:ea typeface="IBM Plex Sans KR Medium"/>
                <a:cs typeface="Arial"/>
              </a:rPr>
              <a:t>주제별 검색 기능</a:t>
            </a:r>
            <a:r>
              <a:rPr lang="en-US" sz="1600">
                <a:solidFill>
                  <a:srgbClr val="FF0000"/>
                </a:solidFill>
                <a:latin typeface="IBM Plex Sans KR Medium"/>
                <a:ea typeface="Arial"/>
                <a:cs typeface="Arial"/>
              </a:rPr>
              <a:t>​</a:t>
            </a:r>
            <a:endParaRPr lang="ko-KR" altLang="en-US"/>
          </a:p>
          <a:p>
            <a:pPr marL="127000"/>
            <a:r>
              <a:rPr lang="ko-KR" altLang="en-US" sz="1300">
                <a:solidFill>
                  <a:schemeClr val="tx1"/>
                </a:solidFill>
                <a:latin typeface="IBM Plex Sans KR Medium"/>
                <a:ea typeface="IBM Plex Sans KR Medium"/>
              </a:rPr>
              <a:t>기존</a:t>
            </a:r>
            <a:r>
              <a:rPr lang="en-US" sz="1300">
                <a:solidFill>
                  <a:schemeClr val="tx1"/>
                </a:solidFill>
                <a:latin typeface="IBM Plex Sans KR Medium"/>
                <a:ea typeface="IBM Plex Sans KR Medium"/>
              </a:rPr>
              <a:t> </a:t>
            </a:r>
            <a:r>
              <a:rPr lang="ko-KR" altLang="en-US" sz="1300">
                <a:solidFill>
                  <a:schemeClr val="tx1"/>
                </a:solidFill>
                <a:latin typeface="IBM Plex Sans KR Medium"/>
                <a:ea typeface="IBM Plex Sans KR Medium"/>
              </a:rPr>
              <a:t>학술</a:t>
            </a:r>
            <a:r>
              <a:rPr lang="en-US" sz="1300">
                <a:solidFill>
                  <a:schemeClr val="tx1"/>
                </a:solidFill>
                <a:latin typeface="IBM Plex Sans KR Medium"/>
                <a:ea typeface="IBM Plex Sans KR Medium"/>
              </a:rPr>
              <a:t> </a:t>
            </a:r>
            <a:r>
              <a:rPr lang="ko-KR" altLang="en-US" sz="1300">
                <a:solidFill>
                  <a:schemeClr val="tx1"/>
                </a:solidFill>
                <a:latin typeface="IBM Plex Sans KR Medium"/>
                <a:ea typeface="IBM Plex Sans KR Medium"/>
              </a:rPr>
              <a:t>정보관에</a:t>
            </a:r>
            <a:r>
              <a:rPr lang="en-US" sz="1300">
                <a:solidFill>
                  <a:schemeClr val="tx1"/>
                </a:solidFill>
                <a:latin typeface="IBM Plex Sans KR Medium"/>
                <a:ea typeface="IBM Plex Sans KR Medium"/>
              </a:rPr>
              <a:t> </a:t>
            </a:r>
            <a:r>
              <a:rPr lang="ko-KR" altLang="en-US" sz="1300">
                <a:solidFill>
                  <a:schemeClr val="tx1"/>
                </a:solidFill>
                <a:latin typeface="IBM Plex Sans KR Medium"/>
                <a:ea typeface="IBM Plex Sans KR Medium"/>
              </a:rPr>
              <a:t>없던</a:t>
            </a:r>
            <a:r>
              <a:rPr lang="en-US" sz="1300">
                <a:solidFill>
                  <a:schemeClr val="tx1"/>
                </a:solidFill>
                <a:latin typeface="IBM Plex Sans KR Medium"/>
                <a:ea typeface="IBM Plex Sans KR Medium"/>
              </a:rPr>
              <a:t> </a:t>
            </a:r>
            <a:r>
              <a:rPr lang="ko-KR" altLang="en-US" sz="1300">
                <a:solidFill>
                  <a:schemeClr val="tx1"/>
                </a:solidFill>
                <a:latin typeface="IBM Plex Sans KR Medium"/>
                <a:ea typeface="IBM Plex Sans KR Medium"/>
              </a:rPr>
              <a:t>주제별</a:t>
            </a:r>
            <a:r>
              <a:rPr lang="en-US" sz="1300">
                <a:solidFill>
                  <a:schemeClr val="tx1"/>
                </a:solidFill>
                <a:latin typeface="IBM Plex Sans KR Medium"/>
                <a:ea typeface="IBM Plex Sans KR Medium"/>
              </a:rPr>
              <a:t> </a:t>
            </a:r>
            <a:r>
              <a:rPr lang="ko-KR" altLang="en-US" sz="1300">
                <a:solidFill>
                  <a:schemeClr val="tx1"/>
                </a:solidFill>
                <a:latin typeface="IBM Plex Sans KR Medium"/>
                <a:ea typeface="IBM Plex Sans KR Medium"/>
              </a:rPr>
              <a:t>검색</a:t>
            </a:r>
            <a:r>
              <a:rPr lang="en-US" sz="1300">
                <a:solidFill>
                  <a:schemeClr val="tx1"/>
                </a:solidFill>
                <a:latin typeface="IBM Plex Sans KR Medium"/>
                <a:ea typeface="IBM Plex Sans KR Medium"/>
              </a:rPr>
              <a:t> </a:t>
            </a:r>
            <a:r>
              <a:rPr lang="ko-KR" altLang="en-US" sz="1300">
                <a:solidFill>
                  <a:schemeClr val="tx1"/>
                </a:solidFill>
                <a:latin typeface="IBM Plex Sans KR Medium"/>
                <a:ea typeface="IBM Plex Sans KR Medium"/>
              </a:rPr>
              <a:t>기능</a:t>
            </a:r>
            <a:r>
              <a:rPr lang="en-US" sz="1300">
                <a:solidFill>
                  <a:schemeClr val="tx1"/>
                </a:solidFill>
                <a:latin typeface="IBM Plex Sans KR Medium"/>
                <a:ea typeface="IBM Plex Sans KR Medium"/>
              </a:rPr>
              <a:t> </a:t>
            </a:r>
            <a:r>
              <a:rPr lang="ko-KR" altLang="en-US" sz="1300">
                <a:solidFill>
                  <a:schemeClr val="tx1"/>
                </a:solidFill>
                <a:latin typeface="IBM Plex Sans KR Medium"/>
                <a:ea typeface="IBM Plex Sans KR Medium"/>
              </a:rPr>
              <a:t>추가</a:t>
            </a:r>
            <a:r>
              <a:rPr lang="en-US" altLang="ko-KR" sz="1300">
                <a:solidFill>
                  <a:schemeClr val="tx1"/>
                </a:solidFill>
                <a:latin typeface="IBM Plex Sans KR Medium"/>
                <a:ea typeface="IBM Plex Sans KR Medium"/>
              </a:rPr>
              <a:t>.</a:t>
            </a:r>
            <a:endParaRPr lang="en-US" sz="1300">
              <a:solidFill>
                <a:schemeClr val="tx1"/>
              </a:solidFill>
              <a:latin typeface="IBM Plex Sans KR Medium"/>
              <a:ea typeface="IBM Plex Sans KR Medium"/>
            </a:endParaRPr>
          </a:p>
          <a:p>
            <a:endParaRPr lang="ko-KR" altLang="en-US" sz="1300">
              <a:ea typeface="IBM Plex Sans KR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947985-EA2D-4A1F-D061-55ADF4AD5823}"/>
              </a:ext>
            </a:extLst>
          </p:cNvPr>
          <p:cNvSpPr txBox="1"/>
          <p:nvPr/>
        </p:nvSpPr>
        <p:spPr>
          <a:xfrm>
            <a:off x="6012776" y="2347024"/>
            <a:ext cx="2332843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300" baseline="0">
                <a:ea typeface="IBM Plex Sans KR Medium"/>
              </a:rPr>
              <a:t>위에 툴 </a:t>
            </a:r>
            <a:r>
              <a:rPr lang="ko-KR" sz="1300">
                <a:ea typeface="IBM Plex Sans KR Medium"/>
              </a:rPr>
              <a:t>바의</a:t>
            </a:r>
            <a:r>
              <a:rPr lang="ko-KR" sz="1300" baseline="0">
                <a:ea typeface="IBM Plex Sans KR Medium"/>
              </a:rPr>
              <a:t> 주제별 검색을 클릭하면 보이게 되는 </a:t>
            </a:r>
            <a:r>
              <a:rPr lang="en-US" altLang="ko-KR" sz="1300">
                <a:ea typeface="IBM Plex Sans KR Medium"/>
              </a:rPr>
              <a:t>UI </a:t>
            </a:r>
            <a:r>
              <a:rPr lang="ko-KR" sz="1300">
                <a:ea typeface="IBM Plex Sans KR Medium"/>
              </a:rPr>
              <a:t>구성</a:t>
            </a:r>
            <a:r>
              <a:rPr lang="ko-KR" sz="1300" baseline="0">
                <a:ea typeface="IBM Plex Sans KR Medium"/>
              </a:rPr>
              <a:t>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843218-3C65-49CB-43D8-562D5DFE7851}"/>
              </a:ext>
            </a:extLst>
          </p:cNvPr>
          <p:cNvSpPr txBox="1"/>
          <p:nvPr/>
        </p:nvSpPr>
        <p:spPr>
          <a:xfrm>
            <a:off x="6012776" y="2887632"/>
            <a:ext cx="2192311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300">
                <a:ea typeface="IBM Plex Sans KR Medium"/>
              </a:rPr>
              <a:t>사용자가 </a:t>
            </a:r>
            <a:r>
              <a:rPr lang="ko-KR" altLang="en-US" sz="1300">
                <a:ea typeface="IBM Plex Sans KR Medium"/>
              </a:rPr>
              <a:t>시각적으로 보기 편하게 해당 주제에 관련된 </a:t>
            </a:r>
            <a:r>
              <a:rPr lang="ko-KR" altLang="en-US" sz="1300" err="1">
                <a:ea typeface="IBM Plex Sans KR Medium"/>
              </a:rPr>
              <a:t>icon</a:t>
            </a:r>
            <a:r>
              <a:rPr lang="ko-KR" altLang="en-US" sz="1300">
                <a:ea typeface="IBM Plex Sans KR Medium"/>
              </a:rPr>
              <a:t> 으로 UI 구성.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/>
      <p:bldP spid="2" grpId="0"/>
      <p:bldP spid="3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A64FE249A9E8544B241D8A822D1842C" ma:contentTypeVersion="6" ma:contentTypeDescription="새 문서를 만듭니다." ma:contentTypeScope="" ma:versionID="6fdb042058091e1be77ab9057fe3f47a">
  <xsd:schema xmlns:xsd="http://www.w3.org/2001/XMLSchema" xmlns:xs="http://www.w3.org/2001/XMLSchema" xmlns:p="http://schemas.microsoft.com/office/2006/metadata/properties" xmlns:ns3="b0b2199b-e6a3-4676-896d-9d1be9124bdf" targetNamespace="http://schemas.microsoft.com/office/2006/metadata/properties" ma:root="true" ma:fieldsID="b455d628ebc7b88753824fcb412aead3" ns3:_="">
    <xsd:import namespace="b0b2199b-e6a3-4676-896d-9d1be9124b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b2199b-e6a3-4676-896d-9d1be9124b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0b2199b-e6a3-4676-896d-9d1be9124bdf" xsi:nil="true"/>
  </documentManagement>
</p:properties>
</file>

<file path=customXml/itemProps1.xml><?xml version="1.0" encoding="utf-8"?>
<ds:datastoreItem xmlns:ds="http://schemas.openxmlformats.org/officeDocument/2006/customXml" ds:itemID="{24AB3BB2-A5BE-4664-8132-C64BD556392D}">
  <ds:schemaRefs>
    <ds:schemaRef ds:uri="b0b2199b-e6a3-4676-896d-9d1be9124bd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419BD27-E629-46C9-BDB2-148B232069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2514F4-C769-43E4-B04F-12842FC1C02F}">
  <ds:schemaRefs>
    <ds:schemaRef ds:uri="b0b2199b-e6a3-4676-896d-9d1be9124bd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화면 슬라이드 쇼(16:9)</PresentationFormat>
  <Slides>16</Slides>
  <Notes>16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revision>126</cp:revision>
  <dcterms:modified xsi:type="dcterms:W3CDTF">2023-11-25T08:25:33Z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0x0101008A64FE249A9E8544B241D8A822D1842C</vt:lpwstr>
  </property>
</Properties>
</file>